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1"/>
  </p:notesMasterIdLst>
  <p:handoutMasterIdLst>
    <p:handoutMasterId r:id="rId42"/>
  </p:handoutMasterIdLst>
  <p:sldIdLst>
    <p:sldId id="256" r:id="rId2"/>
    <p:sldId id="257" r:id="rId3"/>
    <p:sldId id="258" r:id="rId4"/>
    <p:sldId id="325" r:id="rId5"/>
    <p:sldId id="327" r:id="rId6"/>
    <p:sldId id="293" r:id="rId7"/>
    <p:sldId id="328" r:id="rId8"/>
    <p:sldId id="297" r:id="rId9"/>
    <p:sldId id="330" r:id="rId10"/>
    <p:sldId id="331" r:id="rId11"/>
    <p:sldId id="332" r:id="rId12"/>
    <p:sldId id="264" r:id="rId13"/>
    <p:sldId id="329" r:id="rId14"/>
    <p:sldId id="339" r:id="rId15"/>
    <p:sldId id="340" r:id="rId16"/>
    <p:sldId id="338" r:id="rId17"/>
    <p:sldId id="333" r:id="rId18"/>
    <p:sldId id="341" r:id="rId19"/>
    <p:sldId id="342" r:id="rId20"/>
    <p:sldId id="343" r:id="rId21"/>
    <p:sldId id="345" r:id="rId22"/>
    <p:sldId id="344" r:id="rId23"/>
    <p:sldId id="346" r:id="rId24"/>
    <p:sldId id="347" r:id="rId25"/>
    <p:sldId id="357" r:id="rId26"/>
    <p:sldId id="358" r:id="rId27"/>
    <p:sldId id="359" r:id="rId28"/>
    <p:sldId id="360" r:id="rId29"/>
    <p:sldId id="362" r:id="rId30"/>
    <p:sldId id="353" r:id="rId31"/>
    <p:sldId id="354" r:id="rId32"/>
    <p:sldId id="355" r:id="rId33"/>
    <p:sldId id="356" r:id="rId34"/>
    <p:sldId id="348" r:id="rId35"/>
    <p:sldId id="363" r:id="rId36"/>
    <p:sldId id="364" r:id="rId37"/>
    <p:sldId id="365" r:id="rId38"/>
    <p:sldId id="367" r:id="rId39"/>
    <p:sldId id="368" r:id="rId40"/>
  </p:sldIdLst>
  <p:sldSz cx="9144000" cy="5143500" type="screen16x9"/>
  <p:notesSz cx="6858000" cy="9144000"/>
  <p:embeddedFontLst>
    <p:embeddedFont>
      <p:font typeface="Bebas Neue" panose="020B0606020202050201" pitchFamily="34" charset="0"/>
      <p:regular r:id="rId43"/>
    </p:embeddedFont>
    <p:embeddedFont>
      <p:font typeface="Cambria Math" panose="02040503050406030204" pitchFamily="18" charset="0"/>
      <p:regular r:id="rId44"/>
    </p:embeddedFont>
    <p:embeddedFont>
      <p:font typeface="Consolas" panose="020B0609020204030204" pitchFamily="49" charset="0"/>
      <p:regular r:id="rId45"/>
      <p:bold r:id="rId46"/>
      <p:italic r:id="rId47"/>
      <p:boldItalic r:id="rId48"/>
    </p:embeddedFont>
    <p:embeddedFont>
      <p:font typeface="Golos Text" panose="020B0604020202020204" charset="0"/>
      <p:regular r:id="rId49"/>
      <p:bold r:id="rId50"/>
    </p:embeddedFont>
    <p:embeddedFont>
      <p:font typeface="Golos Text Medium"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CC4312-F826-C26C-C3B8-7FBB154B83A3}" name="Nguyễn Duy Hoàng" initials="HN" userId="S::22520467@ms.uit.edu.vn::fd7581bb-f4a1-4b45-bfbe-1c6740062ca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262"/>
    <a:srgbClr val="9EA2A9"/>
    <a:srgbClr val="333746"/>
    <a:srgbClr val="515151"/>
    <a:srgbClr val="828282"/>
    <a:srgbClr val="454545"/>
    <a:srgbClr val="5B62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665906-A735-497E-993A-3EC9B9B7B964}">
  <a:tblStyle styleId="{92665906-A735-497E-993A-3EC9B9B7B9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79" autoAdjust="0"/>
  </p:normalViewPr>
  <p:slideViewPr>
    <p:cSldViewPr snapToGrid="0">
      <p:cViewPr varScale="1">
        <p:scale>
          <a:sx n="115" d="100"/>
          <a:sy n="115" d="100"/>
        </p:scale>
        <p:origin x="920" y="68"/>
      </p:cViewPr>
      <p:guideLst>
        <p:guide orient="horz" pos="1620"/>
        <p:guide pos="2880"/>
      </p:guideLst>
    </p:cSldViewPr>
  </p:slideViewPr>
  <p:notesTextViewPr>
    <p:cViewPr>
      <p:scale>
        <a:sx n="1" d="1"/>
        <a:sy n="1" d="1"/>
      </p:scale>
      <p:origin x="0" y="0"/>
    </p:cViewPr>
  </p:notesTextViewPr>
  <p:sorterViewPr>
    <p:cViewPr>
      <p:scale>
        <a:sx n="100" d="100"/>
        <a:sy n="100" d="100"/>
      </p:scale>
      <p:origin x="0" y="-3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24448F-B117-E7C1-80A2-218BE045BF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7C2BE1C-BDC0-72D9-FE49-ED1AAF3383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36FA61-0064-4E13-AC0D-21B249CFDFD9}" type="datetimeFigureOut">
              <a:rPr lang="en-US" smtClean="0"/>
              <a:t>12/31/2024</a:t>
            </a:fld>
            <a:endParaRPr lang="en-US"/>
          </a:p>
        </p:txBody>
      </p:sp>
      <p:sp>
        <p:nvSpPr>
          <p:cNvPr id="4" name="Footer Placeholder 3">
            <a:extLst>
              <a:ext uri="{FF2B5EF4-FFF2-40B4-BE49-F238E27FC236}">
                <a16:creationId xmlns:a16="http://schemas.microsoft.com/office/drawing/2014/main" id="{19E100A5-5AB3-EA9C-5D10-E1A3FA9E1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64A125-E3DA-6A89-3C06-466471C53D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6C9853-AB09-4BCA-9D07-84AE0CD4F37E}" type="slidenum">
              <a:rPr lang="en-US" smtClean="0"/>
              <a:t>‹#›</a:t>
            </a:fld>
            <a:endParaRPr lang="en-US"/>
          </a:p>
        </p:txBody>
      </p:sp>
    </p:spTree>
    <p:extLst>
      <p:ext uri="{BB962C8B-B14F-4D97-AF65-F5344CB8AC3E}">
        <p14:creationId xmlns:p14="http://schemas.microsoft.com/office/powerpoint/2010/main" val="12214255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FCDE03C7-0C45-4620-7273-826AEE595F11}"/>
            </a:ext>
          </a:extLst>
        </p:cNvPr>
        <p:cNvGrpSpPr/>
        <p:nvPr/>
      </p:nvGrpSpPr>
      <p:grpSpPr>
        <a:xfrm>
          <a:off x="0" y="0"/>
          <a:ext cx="0" cy="0"/>
          <a:chOff x="0" y="0"/>
          <a:chExt cx="0" cy="0"/>
        </a:xfrm>
      </p:grpSpPr>
      <p:sp>
        <p:nvSpPr>
          <p:cNvPr id="198" name="Google Shape;198;g22a8e28482d_0_1204:notes">
            <a:extLst>
              <a:ext uri="{FF2B5EF4-FFF2-40B4-BE49-F238E27FC236}">
                <a16:creationId xmlns:a16="http://schemas.microsoft.com/office/drawing/2014/main" id="{AD6B0225-D31A-E475-68CC-C6A50C8E3E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a:extLst>
              <a:ext uri="{FF2B5EF4-FFF2-40B4-BE49-F238E27FC236}">
                <a16:creationId xmlns:a16="http://schemas.microsoft.com/office/drawing/2014/main" id="{E011CEF1-53CB-6584-B025-598B2480DE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0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DF5B6851-4769-DAA4-E96A-BED5E63B2C30}"/>
            </a:ext>
          </a:extLst>
        </p:cNvPr>
        <p:cNvGrpSpPr/>
        <p:nvPr/>
      </p:nvGrpSpPr>
      <p:grpSpPr>
        <a:xfrm>
          <a:off x="0" y="0"/>
          <a:ext cx="0" cy="0"/>
          <a:chOff x="0" y="0"/>
          <a:chExt cx="0" cy="0"/>
        </a:xfrm>
      </p:grpSpPr>
      <p:sp>
        <p:nvSpPr>
          <p:cNvPr id="198" name="Google Shape;198;g22a8e28482d_0_1204:notes">
            <a:extLst>
              <a:ext uri="{FF2B5EF4-FFF2-40B4-BE49-F238E27FC236}">
                <a16:creationId xmlns:a16="http://schemas.microsoft.com/office/drawing/2014/main" id="{E8799329-410A-6BC8-6639-DEF3AD4D18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a:extLst>
              <a:ext uri="{FF2B5EF4-FFF2-40B4-BE49-F238E27FC236}">
                <a16:creationId xmlns:a16="http://schemas.microsoft.com/office/drawing/2014/main" id="{D1596BD4-0123-81F3-04F2-3C40C51030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177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294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19AE4123-4E1D-A5E4-A2CE-5F64E9BA5102}"/>
            </a:ext>
          </a:extLst>
        </p:cNvPr>
        <p:cNvGrpSpPr/>
        <p:nvPr/>
      </p:nvGrpSpPr>
      <p:grpSpPr>
        <a:xfrm>
          <a:off x="0" y="0"/>
          <a:ext cx="0" cy="0"/>
          <a:chOff x="0" y="0"/>
          <a:chExt cx="0" cy="0"/>
        </a:xfrm>
      </p:grpSpPr>
      <p:sp>
        <p:nvSpPr>
          <p:cNvPr id="466" name="Google Shape;466;g22b21ebf290_0_153:notes">
            <a:extLst>
              <a:ext uri="{FF2B5EF4-FFF2-40B4-BE49-F238E27FC236}">
                <a16:creationId xmlns:a16="http://schemas.microsoft.com/office/drawing/2014/main" id="{69024B08-8A27-2D67-324D-F53C2B8BC0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a:extLst>
              <a:ext uri="{FF2B5EF4-FFF2-40B4-BE49-F238E27FC236}">
                <a16:creationId xmlns:a16="http://schemas.microsoft.com/office/drawing/2014/main" id="{9681016C-EB9C-3010-23FF-10EB7CCA86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558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E54E85A4-BEF1-44AD-96DA-F9FAF8FA2A8C}"/>
            </a:ext>
          </a:extLst>
        </p:cNvPr>
        <p:cNvGrpSpPr/>
        <p:nvPr/>
      </p:nvGrpSpPr>
      <p:grpSpPr>
        <a:xfrm>
          <a:off x="0" y="0"/>
          <a:ext cx="0" cy="0"/>
          <a:chOff x="0" y="0"/>
          <a:chExt cx="0" cy="0"/>
        </a:xfrm>
      </p:grpSpPr>
      <p:sp>
        <p:nvSpPr>
          <p:cNvPr id="466" name="Google Shape;466;g22b21ebf290_0_153:notes">
            <a:extLst>
              <a:ext uri="{FF2B5EF4-FFF2-40B4-BE49-F238E27FC236}">
                <a16:creationId xmlns:a16="http://schemas.microsoft.com/office/drawing/2014/main" id="{84F7ED29-AFEC-8DA4-7059-66C73527D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a:extLst>
              <a:ext uri="{FF2B5EF4-FFF2-40B4-BE49-F238E27FC236}">
                <a16:creationId xmlns:a16="http://schemas.microsoft.com/office/drawing/2014/main" id="{682E54BE-6A89-12AD-8CCD-35237D7E8C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018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7" r:id="rId7"/>
    <p:sldLayoutId id="2147483658" r:id="rId8"/>
    <p:sldLayoutId id="2147483659"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i.stanford.edu/~ang/papers/icml00-irl.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427839" y="531815"/>
            <a:ext cx="5460583"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t>Algorithms for Inverse Reinforcement Learning</a:t>
            </a:r>
          </a:p>
        </p:txBody>
      </p:sp>
      <p:grpSp>
        <p:nvGrpSpPr>
          <p:cNvPr id="84" name="Google Shape;84;p21"/>
          <p:cNvGrpSpPr/>
          <p:nvPr/>
        </p:nvGrpSpPr>
        <p:grpSpPr>
          <a:xfrm>
            <a:off x="6288828" y="2917498"/>
            <a:ext cx="374313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939118" y="1364742"/>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630061" y="2598812"/>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486861" y="10688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Hộp Văn bản 9">
            <a:extLst>
              <a:ext uri="{FF2B5EF4-FFF2-40B4-BE49-F238E27FC236}">
                <a16:creationId xmlns:a16="http://schemas.microsoft.com/office/drawing/2014/main" id="{3076C3DA-5B95-CC90-808B-E65BB0488F85}"/>
              </a:ext>
            </a:extLst>
          </p:cNvPr>
          <p:cNvSpPr txBox="1"/>
          <p:nvPr/>
        </p:nvSpPr>
        <p:spPr>
          <a:xfrm>
            <a:off x="427839" y="2389415"/>
            <a:ext cx="5016500" cy="276999"/>
          </a:xfrm>
          <a:prstGeom prst="rect">
            <a:avLst/>
          </a:prstGeom>
          <a:noFill/>
        </p:spPr>
        <p:txBody>
          <a:bodyPr wrap="square">
            <a:spAutoFit/>
          </a:bodyPr>
          <a:lstStyle/>
          <a:p>
            <a:r>
              <a:rPr lang="en-US" sz="1200">
                <a:solidFill>
                  <a:schemeClr val="accent4">
                    <a:lumMod val="5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Algorithms for Inverse Reinforcement Learning (</a:t>
            </a:r>
            <a:r>
              <a:rPr lang="en-US" sz="1200" err="1">
                <a:solidFill>
                  <a:schemeClr val="accent4">
                    <a:lumMod val="5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cs.berkely.edu</a:t>
            </a:r>
            <a:r>
              <a:rPr lang="en-US" sz="1200">
                <a:solidFill>
                  <a:schemeClr val="accent4">
                    <a:lumMod val="5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t>
            </a:r>
            <a:endParaRPr lang="en-US" sz="120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7" name="Google Shape;382;p38">
            <a:extLst>
              <a:ext uri="{FF2B5EF4-FFF2-40B4-BE49-F238E27FC236}">
                <a16:creationId xmlns:a16="http://schemas.microsoft.com/office/drawing/2014/main" id="{BDA6C98F-985B-4974-CEA8-385FA83549C2}"/>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2;p38">
            <a:extLst>
              <a:ext uri="{FF2B5EF4-FFF2-40B4-BE49-F238E27FC236}">
                <a16:creationId xmlns:a16="http://schemas.microsoft.com/office/drawing/2014/main" id="{8C7E776F-CD85-23A6-E333-010304DF27B0}"/>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2;p38">
            <a:extLst>
              <a:ext uri="{FF2B5EF4-FFF2-40B4-BE49-F238E27FC236}">
                <a16:creationId xmlns:a16="http://schemas.microsoft.com/office/drawing/2014/main" id="{99EADEC4-B8B0-5EC6-FB64-A818113FB791}"/>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Hình chữ nhật: Góc Tròn 19">
            <a:extLst>
              <a:ext uri="{FF2B5EF4-FFF2-40B4-BE49-F238E27FC236}">
                <a16:creationId xmlns:a16="http://schemas.microsoft.com/office/drawing/2014/main" id="{AE17FB3F-78D5-0FBA-31EE-957BD8C55E00}"/>
              </a:ext>
            </a:extLst>
          </p:cNvPr>
          <p:cNvSpPr/>
          <p:nvPr/>
        </p:nvSpPr>
        <p:spPr>
          <a:xfrm>
            <a:off x="281942" y="4533987"/>
            <a:ext cx="802322" cy="365125"/>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Group 4</a:t>
            </a:r>
          </a:p>
        </p:txBody>
      </p:sp>
      <p:sp>
        <p:nvSpPr>
          <p:cNvPr id="2" name="Chỗ dành sẵn cho Số hiệu Bản chiếu 4">
            <a:extLst>
              <a:ext uri="{FF2B5EF4-FFF2-40B4-BE49-F238E27FC236}">
                <a16:creationId xmlns:a16="http://schemas.microsoft.com/office/drawing/2014/main" id="{A8F40BC4-AE79-C1CF-A4C6-1D63512B7298}"/>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a:t>
            </a:fld>
            <a:endParaRPr lang="en-US" sz="1200">
              <a:solidFill>
                <a:schemeClr val="bg1">
                  <a:lumMod val="50000"/>
                </a:schemeClr>
              </a:solidFill>
              <a:latin typeface="Aptos" panose="020B00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31A7A-7E04-8CCB-1DA4-F64AA121533A}"/>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74062D7A-B1C1-95EB-7C57-6DDBA25A3785}"/>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Bellman Equations</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5E389E7C-7F3F-ABDB-E4D8-A5D4D4D5B7DC}"/>
                  </a:ext>
                </a:extLst>
              </p:cNvPr>
              <p:cNvSpPr txBox="1"/>
              <p:nvPr/>
            </p:nvSpPr>
            <p:spPr>
              <a:xfrm>
                <a:off x="537250" y="1428948"/>
                <a:ext cx="8069286" cy="523220"/>
              </a:xfrm>
              <a:prstGeom prst="rect">
                <a:avLst/>
              </a:prstGeom>
              <a:noFill/>
            </p:spPr>
            <p:txBody>
              <a:bodyPr wrap="square">
                <a:spAutoFit/>
              </a:bodyPr>
              <a:lstStyle/>
              <a:p>
                <a:r>
                  <a:rPr lang="en-US">
                    <a:latin typeface="Golos Text" panose="020B0604020202020204" charset="0"/>
                    <a:cs typeface="Golos Text" panose="020B0604020202020204" charset="0"/>
                  </a:rPr>
                  <a:t>Let an </a:t>
                </a:r>
                <a:r>
                  <a:rPr lang="en-US" err="1">
                    <a:latin typeface="Golos Text" panose="020B0604020202020204" charset="0"/>
                    <a:cs typeface="Golos Text" panose="020B0604020202020204" charset="0"/>
                  </a:rPr>
                  <a:t>MDP</a:t>
                </a:r>
                <a:r>
                  <a:rPr lang="en-US">
                    <a:latin typeface="Golos Text" panose="020B0604020202020204" charset="0"/>
                    <a:cs typeface="Golos Text" panose="020B0604020202020204" charset="0"/>
                  </a:rPr>
                  <a:t> </a:t>
                </a:r>
                <a14:m>
                  <m:oMath xmlns:m="http://schemas.openxmlformats.org/officeDocument/2006/math">
                    <m:r>
                      <m:rPr>
                        <m:sty m:val="p"/>
                      </m:rPr>
                      <a:rPr lang="en-US" smtClean="0">
                        <a:latin typeface="Cambria Math" panose="02040503050406030204" pitchFamily="18" charset="0"/>
                        <a:cs typeface="Golos Text" panose="020B0604020202020204" charset="0"/>
                      </a:rPr>
                      <m:t>M</m:t>
                    </m:r>
                    <m:r>
                      <a:rPr lang="en-US" b="0" i="0" smtClean="0">
                        <a:latin typeface="Cambria Math" panose="02040503050406030204" pitchFamily="18" charset="0"/>
                        <a:cs typeface="Golos Text" panose="020B0604020202020204" charset="0"/>
                      </a:rPr>
                      <m:t>=</m:t>
                    </m:r>
                    <m:r>
                      <a:rPr lang="en-US" i="1" smtClean="0">
                        <a:latin typeface="Cambria Math" panose="02040503050406030204" pitchFamily="18" charset="0"/>
                        <a:cs typeface="Golos Text" panose="020B0604020202020204" charset="0"/>
                      </a:rPr>
                      <m:t>(</m:t>
                    </m:r>
                    <m:r>
                      <a:rPr lang="en-US" i="1" smtClean="0">
                        <a:latin typeface="Cambria Math" panose="02040503050406030204" pitchFamily="18" charset="0"/>
                        <a:cs typeface="Golos Text" panose="020B0604020202020204" charset="0"/>
                      </a:rPr>
                      <m:t>𝑆</m:t>
                    </m:r>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𝐴</m:t>
                    </m:r>
                    <m:r>
                      <a:rPr lang="en-US" i="1" smtClean="0">
                        <a:latin typeface="Cambria Math" panose="02040503050406030204" pitchFamily="18" charset="0"/>
                        <a:cs typeface="Golos Text" panose="020B0604020202020204" charset="0"/>
                      </a:rPr>
                      <m:t>, {</m:t>
                    </m:r>
                    <m:sSub>
                      <m:sSubPr>
                        <m:ctrlPr>
                          <a:rPr lang="en-US" i="1">
                            <a:latin typeface="Cambria Math" panose="02040503050406030204" pitchFamily="18" charset="0"/>
                            <a:cs typeface="Golos Text" panose="020B0604020202020204" charset="0"/>
                          </a:rPr>
                        </m:ctrlPr>
                      </m:sSubPr>
                      <m:e>
                        <m:r>
                          <a:rPr lang="en-US" i="1">
                            <a:latin typeface="Cambria Math" panose="02040503050406030204" pitchFamily="18" charset="0"/>
                            <a:cs typeface="Golos Text" panose="020B0604020202020204" charset="0"/>
                          </a:rPr>
                          <m:t>𝑃</m:t>
                        </m:r>
                      </m:e>
                      <m:sub>
                        <m:r>
                          <a:rPr lang="en-US" i="1">
                            <a:latin typeface="Cambria Math" panose="02040503050406030204" pitchFamily="18" charset="0"/>
                            <a:cs typeface="Golos Text" panose="020B0604020202020204" charset="0"/>
                          </a:rPr>
                          <m:t>𝑠𝑎</m:t>
                        </m:r>
                      </m:sub>
                    </m:sSub>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𝛾</m:t>
                    </m:r>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𝑅</m:t>
                    </m:r>
                    <m:r>
                      <a:rPr lang="en-US" i="1" smtClean="0">
                        <a:latin typeface="Cambria Math" panose="02040503050406030204" pitchFamily="18" charset="0"/>
                        <a:cs typeface="Golos Text" panose="020B0604020202020204" charset="0"/>
                      </a:rPr>
                      <m:t>)</m:t>
                    </m:r>
                  </m:oMath>
                </a14:m>
                <a:r>
                  <a:rPr lang="en-US">
                    <a:latin typeface="Golos Text" panose="020B0604020202020204" charset="0"/>
                    <a:cs typeface="Golos Text" panose="020B0604020202020204" charset="0"/>
                  </a:rPr>
                  <a:t> and a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i="1" smtClean="0">
                        <a:latin typeface="Cambria Math" panose="02040503050406030204" pitchFamily="18" charset="0"/>
                        <a:cs typeface="Golos Text" panose="020B0604020202020204" charset="0"/>
                      </a:rPr>
                      <m:t> : </m:t>
                    </m:r>
                    <m:r>
                      <a:rPr lang="en-US" i="1" smtClean="0">
                        <a:latin typeface="Cambria Math" panose="02040503050406030204" pitchFamily="18" charset="0"/>
                        <a:cs typeface="Golos Text" panose="020B0604020202020204" charset="0"/>
                      </a:rPr>
                      <m:t>𝑆</m:t>
                    </m:r>
                    <m:r>
                      <a:rPr lang="en-US" i="1" smtClean="0">
                        <a:latin typeface="Cambria Math" panose="02040503050406030204" pitchFamily="18" charset="0"/>
                        <a:cs typeface="Golos Text" panose="020B0604020202020204" charset="0"/>
                      </a:rPr>
                      <m:t> → </m:t>
                    </m:r>
                    <m:r>
                      <a:rPr lang="en-US" i="1" smtClean="0">
                        <a:latin typeface="Cambria Math" panose="02040503050406030204" pitchFamily="18" charset="0"/>
                        <a:cs typeface="Golos Text" panose="020B0604020202020204" charset="0"/>
                      </a:rPr>
                      <m:t>𝐴</m:t>
                    </m:r>
                    <m:r>
                      <a:rPr lang="en-US" i="1" smtClean="0">
                        <a:latin typeface="Cambria Math" panose="02040503050406030204" pitchFamily="18" charset="0"/>
                        <a:cs typeface="Golos Text" panose="020B0604020202020204" charset="0"/>
                      </a:rPr>
                      <m:t> </m:t>
                    </m:r>
                  </m:oMath>
                </a14:m>
                <a:r>
                  <a:rPr lang="en-US">
                    <a:latin typeface="Golos Text" panose="020B0604020202020204" charset="0"/>
                    <a:cs typeface="Golos Text" panose="020B0604020202020204" charset="0"/>
                  </a:rPr>
                  <a:t>be given. Then, for all </a:t>
                </a:r>
                <a14:m>
                  <m:oMath xmlns:m="http://schemas.openxmlformats.org/officeDocument/2006/math">
                    <m:r>
                      <a:rPr lang="en-US" i="1" smtClean="0">
                        <a:latin typeface="Cambria Math" panose="02040503050406030204" pitchFamily="18" charset="0"/>
                        <a:cs typeface="Golos Text" panose="020B0604020202020204" charset="0"/>
                      </a:rPr>
                      <m:t>𝑠</m:t>
                    </m:r>
                    <m:r>
                      <a:rPr lang="en-US" i="1" smtClean="0">
                        <a:latin typeface="Cambria Math" panose="02040503050406030204" pitchFamily="18" charset="0"/>
                        <a:cs typeface="Golos Text" panose="020B0604020202020204" charset="0"/>
                      </a:rPr>
                      <m:t> ∈ </m:t>
                    </m:r>
                    <m:r>
                      <a:rPr lang="en-US" i="1" smtClean="0">
                        <a:latin typeface="Cambria Math" panose="02040503050406030204" pitchFamily="18" charset="0"/>
                        <a:cs typeface="Golos Text" panose="020B0604020202020204" charset="0"/>
                      </a:rPr>
                      <m:t>𝑆</m:t>
                    </m:r>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𝑎</m:t>
                    </m:r>
                    <m:r>
                      <a:rPr lang="en-US" i="1" smtClean="0">
                        <a:latin typeface="Cambria Math" panose="02040503050406030204" pitchFamily="18" charset="0"/>
                        <a:cs typeface="Golos Text" panose="020B0604020202020204" charset="0"/>
                      </a:rPr>
                      <m:t> ∈ </m:t>
                    </m:r>
                    <m:r>
                      <a:rPr lang="en-US" i="1" smtClean="0">
                        <a:latin typeface="Cambria Math" panose="02040503050406030204" pitchFamily="18" charset="0"/>
                        <a:cs typeface="Golos Text" panose="020B0604020202020204" charset="0"/>
                      </a:rPr>
                      <m:t>𝐴</m:t>
                    </m:r>
                    <m:r>
                      <a:rPr lang="en-US" i="1" smtClean="0">
                        <a:latin typeface="Cambria Math" panose="02040503050406030204" pitchFamily="18" charset="0"/>
                        <a:cs typeface="Golos Text" panose="020B0604020202020204"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oMath>
                </a14:m>
                <a:r>
                  <a:rPr lang="en-US">
                    <a:latin typeface="Golos Text" panose="020B0604020202020204" charset="0"/>
                    <a:cs typeface="Golos Text" panose="020B0604020202020204" charset="0"/>
                  </a:rPr>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𝜋</m:t>
                        </m:r>
                      </m:sup>
                    </m:sSup>
                  </m:oMath>
                </a14:m>
                <a:r>
                  <a:rPr lang="en-US">
                    <a:latin typeface="Golos Text" panose="020B0604020202020204" charset="0"/>
                    <a:cs typeface="Golos Text" panose="020B0604020202020204" charset="0"/>
                  </a:rPr>
                  <a:t> satisfy:</a:t>
                </a:r>
              </a:p>
            </p:txBody>
          </p:sp>
        </mc:Choice>
        <mc:Fallback xmlns="">
          <p:sp>
            <p:nvSpPr>
              <p:cNvPr id="3" name="Hộp Văn bản 2">
                <a:extLst>
                  <a:ext uri="{FF2B5EF4-FFF2-40B4-BE49-F238E27FC236}">
                    <a16:creationId xmlns:a16="http://schemas.microsoft.com/office/drawing/2014/main" id="{5E389E7C-7F3F-ABDB-E4D8-A5D4D4D5B7DC}"/>
                  </a:ext>
                </a:extLst>
              </p:cNvPr>
              <p:cNvSpPr txBox="1">
                <a:spLocks noRot="1" noChangeAspect="1" noMove="1" noResize="1" noEditPoints="1" noAdjustHandles="1" noChangeArrowheads="1" noChangeShapeType="1" noTextEdit="1"/>
              </p:cNvSpPr>
              <p:nvPr/>
            </p:nvSpPr>
            <p:spPr>
              <a:xfrm>
                <a:off x="537250" y="1428948"/>
                <a:ext cx="8069286" cy="523220"/>
              </a:xfrm>
              <a:prstGeom prst="rect">
                <a:avLst/>
              </a:prstGeom>
              <a:blipFill>
                <a:blip r:embed="rId2"/>
                <a:stretch>
                  <a:fillRect l="-227" t="-1163" b="-11628"/>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A21C3943-72FB-E4E8-8EA2-A26817931F9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BAD12E14-474B-642D-F964-AA00235116A7}"/>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C109A3F3-9E84-8FED-2449-06BEC323D378}"/>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7269BF4C-994A-6AF6-ADB7-9877420897C8}"/>
              </a:ext>
            </a:extLst>
          </p:cNvPr>
          <p:cNvSpPr/>
          <p:nvPr/>
        </p:nvSpPr>
        <p:spPr>
          <a:xfrm>
            <a:off x="219964" y="179293"/>
            <a:ext cx="173075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Foundations of </a:t>
            </a:r>
            <a:r>
              <a:rPr lang="en-US" sz="1100" b="1" err="1">
                <a:solidFill>
                  <a:schemeClr val="accent5"/>
                </a:solidFill>
              </a:rPr>
              <a:t>MDP</a:t>
            </a:r>
            <a:endParaRPr lang="en-US" sz="1100" b="1">
              <a:solidFill>
                <a:schemeClr val="accent5"/>
              </a:solidFill>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34681843-A9AD-390B-6C88-340F600CC6E1}"/>
                  </a:ext>
                </a:extLst>
              </p:cNvPr>
              <p:cNvSpPr txBox="1"/>
              <p:nvPr/>
            </p:nvSpPr>
            <p:spPr>
              <a:xfrm>
                <a:off x="704631" y="2458161"/>
                <a:ext cx="3139834" cy="5228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i="1" smtClean="0">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 </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𝛾</m:t>
                      </m:r>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ub>
                        <m:sup/>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b="0" i="1" smtClean="0">
                              <a:latin typeface="Cambria Math" panose="02040503050406030204" pitchFamily="18" charset="0"/>
                            </a:rPr>
                            <m:t>′</m:t>
                          </m:r>
                          <m:r>
                            <a:rPr lang="en-US" i="1">
                              <a:latin typeface="Cambria Math" panose="02040503050406030204" pitchFamily="18" charset="0"/>
                            </a:rPr>
                            <m:t>)</m:t>
                          </m:r>
                        </m:e>
                      </m:nary>
                    </m:oMath>
                  </m:oMathPara>
                </a14:m>
                <a:endParaRPr lang="en-US"/>
              </a:p>
            </p:txBody>
          </p:sp>
        </mc:Choice>
        <mc:Fallback xmlns="">
          <p:sp>
            <p:nvSpPr>
              <p:cNvPr id="5" name="Hộp Văn bản 4">
                <a:extLst>
                  <a:ext uri="{FF2B5EF4-FFF2-40B4-BE49-F238E27FC236}">
                    <a16:creationId xmlns:a16="http://schemas.microsoft.com/office/drawing/2014/main" id="{34681843-A9AD-390B-6C88-340F600CC6E1}"/>
                  </a:ext>
                </a:extLst>
              </p:cNvPr>
              <p:cNvSpPr txBox="1">
                <a:spLocks noRot="1" noChangeAspect="1" noMove="1" noResize="1" noEditPoints="1" noAdjustHandles="1" noChangeArrowheads="1" noChangeShapeType="1" noTextEdit="1"/>
              </p:cNvSpPr>
              <p:nvPr/>
            </p:nvSpPr>
            <p:spPr>
              <a:xfrm>
                <a:off x="704631" y="2458161"/>
                <a:ext cx="3139834" cy="522835"/>
              </a:xfrm>
              <a:prstGeom prst="rect">
                <a:avLst/>
              </a:prstGeom>
              <a:blipFill>
                <a:blip r:embed="rId3"/>
                <a:stretch>
                  <a:fillRect t="-144186" r="-1165" b="-20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Hộp Văn bản 6">
                <a:extLst>
                  <a:ext uri="{FF2B5EF4-FFF2-40B4-BE49-F238E27FC236}">
                    <a16:creationId xmlns:a16="http://schemas.microsoft.com/office/drawing/2014/main" id="{015DED56-35E8-89FF-F2D3-CD4AB927CD34}"/>
                  </a:ext>
                </a:extLst>
              </p:cNvPr>
              <p:cNvSpPr txBox="1"/>
              <p:nvPr/>
            </p:nvSpPr>
            <p:spPr>
              <a:xfrm>
                <a:off x="638757" y="3156065"/>
                <a:ext cx="3271581" cy="6151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sSup>
                        <m:sSupPr>
                          <m:ctrlPr>
                            <a:rPr lang="en-US" i="1" smtClean="0">
                              <a:latin typeface="Cambria Math" panose="02040503050406030204" pitchFamily="18" charset="0"/>
                            </a:rPr>
                          </m:ctrlPr>
                        </m:sSupPr>
                        <m:e>
                          <m:r>
                            <a:rPr lang="en-US" b="0" i="1" smtClean="0">
                              <a:latin typeface="Cambria Math" panose="02040503050406030204" pitchFamily="18" charset="0"/>
                            </a:rPr>
                            <m:t>𝑄</m:t>
                          </m:r>
                        </m:e>
                        <m:sup>
                          <m:r>
                            <a:rPr lang="en-US" i="1" smtClean="0">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 = </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𝛾</m:t>
                      </m:r>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ub>
                        <m:sup/>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𝑠𝑎</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b="0" i="1" smtClean="0">
                              <a:latin typeface="Cambria Math" panose="02040503050406030204" pitchFamily="18" charset="0"/>
                            </a:rPr>
                            <m:t>′</m:t>
                          </m:r>
                          <m:r>
                            <a:rPr lang="en-US" i="1">
                              <a:latin typeface="Cambria Math" panose="02040503050406030204" pitchFamily="18" charset="0"/>
                            </a:rPr>
                            <m:t>)</m:t>
                          </m:r>
                        </m:e>
                      </m:nary>
                    </m:oMath>
                  </m:oMathPara>
                </a14:m>
                <a:endParaRPr lang="en-US"/>
              </a:p>
            </p:txBody>
          </p:sp>
        </mc:Choice>
        <mc:Fallback xmlns="">
          <p:sp>
            <p:nvSpPr>
              <p:cNvPr id="7" name="Hộp Văn bản 6">
                <a:extLst>
                  <a:ext uri="{FF2B5EF4-FFF2-40B4-BE49-F238E27FC236}">
                    <a16:creationId xmlns:a16="http://schemas.microsoft.com/office/drawing/2014/main" id="{015DED56-35E8-89FF-F2D3-CD4AB927CD34}"/>
                  </a:ext>
                </a:extLst>
              </p:cNvPr>
              <p:cNvSpPr txBox="1">
                <a:spLocks noRot="1" noChangeAspect="1" noMove="1" noResize="1" noEditPoints="1" noAdjustHandles="1" noChangeArrowheads="1" noChangeShapeType="1" noTextEdit="1"/>
              </p:cNvSpPr>
              <p:nvPr/>
            </p:nvSpPr>
            <p:spPr>
              <a:xfrm>
                <a:off x="638757" y="3156065"/>
                <a:ext cx="3271581" cy="615168"/>
              </a:xfrm>
              <a:prstGeom prst="rect">
                <a:avLst/>
              </a:prstGeom>
              <a:blipFill>
                <a:blip r:embed="rId4"/>
                <a:stretch>
                  <a:fillRect t="-115842" r="-4664" b="-166337"/>
                </a:stretch>
              </a:blipFill>
            </p:spPr>
            <p:txBody>
              <a:bodyPr/>
              <a:lstStyle/>
              <a:p>
                <a:r>
                  <a:rPr lang="en-US">
                    <a:noFill/>
                  </a:rPr>
                  <a:t> </a:t>
                </a:r>
              </a:p>
            </p:txBody>
          </p:sp>
        </mc:Fallback>
      </mc:AlternateContent>
      <p:cxnSp>
        <p:nvCxnSpPr>
          <p:cNvPr id="12" name="Đường nối Thẳng 11">
            <a:extLst>
              <a:ext uri="{FF2B5EF4-FFF2-40B4-BE49-F238E27FC236}">
                <a16:creationId xmlns:a16="http://schemas.microsoft.com/office/drawing/2014/main" id="{20E61520-2E14-3A9F-CE18-AD927A6A21F7}"/>
              </a:ext>
            </a:extLst>
          </p:cNvPr>
          <p:cNvCxnSpPr>
            <a:cxnSpLocks/>
          </p:cNvCxnSpPr>
          <p:nvPr/>
        </p:nvCxnSpPr>
        <p:spPr>
          <a:xfrm>
            <a:off x="4578176" y="2339246"/>
            <a:ext cx="0" cy="1724767"/>
          </a:xfrm>
          <a:prstGeom prst="line">
            <a:avLst/>
          </a:prstGeom>
          <a:ln w="28575">
            <a:solidFill>
              <a:srgbClr val="33374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Hộp Văn bản 14">
                <a:extLst>
                  <a:ext uri="{FF2B5EF4-FFF2-40B4-BE49-F238E27FC236}">
                    <a16:creationId xmlns:a16="http://schemas.microsoft.com/office/drawing/2014/main" id="{BBE3BC63-1F03-51D7-CC6C-738B84E14C4C}"/>
                  </a:ext>
                </a:extLst>
              </p:cNvPr>
              <p:cNvSpPr txBox="1"/>
              <p:nvPr/>
            </p:nvSpPr>
            <p:spPr>
              <a:xfrm>
                <a:off x="5465634" y="2861995"/>
                <a:ext cx="263255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𝑃</m:t>
                          </m:r>
                        </m:e>
                        <m:sub>
                          <m:r>
                            <a:rPr lang="en-US" sz="1200" i="1">
                              <a:latin typeface="Cambria Math" panose="02040503050406030204" pitchFamily="18" charset="0"/>
                              <a:ea typeface="Cambria Math" panose="02040503050406030204" pitchFamily="18" charset="0"/>
                            </a:rPr>
                            <m:t>𝑠𝑎</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𝑠</m:t>
                          </m:r>
                        </m:e>
                        <m:sup>
                          <m:r>
                            <a:rPr lang="en-US" sz="1200" i="1">
                              <a:latin typeface="Cambria Math" panose="02040503050406030204" pitchFamily="18" charset="0"/>
                              <a:ea typeface="Cambria Math" panose="02040503050406030204" pitchFamily="18" charset="0"/>
                            </a:rPr>
                            <m:t>′</m:t>
                          </m:r>
                        </m:sup>
                      </m:sSup>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rPr>
                        <m:t>= </m:t>
                      </m:r>
                      <m:r>
                        <a:rPr lang="en-US" sz="1200" i="1" smtClean="0">
                          <a:latin typeface="Cambria Math" panose="02040503050406030204" pitchFamily="18" charset="0"/>
                          <a:ea typeface="Cambria Math" panose="02040503050406030204" pitchFamily="18" charset="0"/>
                        </a:rPr>
                        <m:t>ℙ</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𝑡</m:t>
                          </m:r>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𝑠</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𝑡</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𝑠</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𝑎</m:t>
                          </m:r>
                        </m:e>
                        <m:sub>
                          <m:r>
                            <a:rPr lang="en-US" sz="1200" b="0" i="1" smtClean="0">
                              <a:latin typeface="Cambria Math" panose="02040503050406030204" pitchFamily="18" charset="0"/>
                              <a:ea typeface="Cambria Math" panose="02040503050406030204" pitchFamily="18" charset="0"/>
                            </a:rPr>
                            <m:t>𝑡</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m:t>
                      </m:r>
                    </m:oMath>
                  </m:oMathPara>
                </a14:m>
                <a:endParaRPr lang="en-US" sz="1200"/>
              </a:p>
            </p:txBody>
          </p:sp>
        </mc:Choice>
        <mc:Fallback xmlns="">
          <p:sp>
            <p:nvSpPr>
              <p:cNvPr id="15" name="Hộp Văn bản 14">
                <a:extLst>
                  <a:ext uri="{FF2B5EF4-FFF2-40B4-BE49-F238E27FC236}">
                    <a16:creationId xmlns:a16="http://schemas.microsoft.com/office/drawing/2014/main" id="{BBE3BC63-1F03-51D7-CC6C-738B84E14C4C}"/>
                  </a:ext>
                </a:extLst>
              </p:cNvPr>
              <p:cNvSpPr txBox="1">
                <a:spLocks noRot="1" noChangeAspect="1" noMove="1" noResize="1" noEditPoints="1" noAdjustHandles="1" noChangeArrowheads="1" noChangeShapeType="1" noTextEdit="1"/>
              </p:cNvSpPr>
              <p:nvPr/>
            </p:nvSpPr>
            <p:spPr>
              <a:xfrm>
                <a:off x="5465634" y="2861995"/>
                <a:ext cx="2632556" cy="276999"/>
              </a:xfrm>
              <a:prstGeom prst="rect">
                <a:avLst/>
              </a:prstGeom>
              <a:blipFill>
                <a:blip r:embed="rId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Hộp Văn bản 16">
                <a:extLst>
                  <a:ext uri="{FF2B5EF4-FFF2-40B4-BE49-F238E27FC236}">
                    <a16:creationId xmlns:a16="http://schemas.microsoft.com/office/drawing/2014/main" id="{265BEFFE-9C7A-E22B-06AE-1536796F77F1}"/>
                  </a:ext>
                </a:extLst>
              </p:cNvPr>
              <p:cNvSpPr txBox="1"/>
              <p:nvPr/>
            </p:nvSpPr>
            <p:spPr>
              <a:xfrm>
                <a:off x="5465634" y="3300189"/>
                <a:ext cx="2182669" cy="540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𝑃</m:t>
                          </m:r>
                        </m:e>
                        <m:sub>
                          <m:r>
                            <a:rPr lang="en-US" sz="1200" b="0" i="1" smtClean="0">
                              <a:latin typeface="Cambria Math" panose="02040503050406030204" pitchFamily="18" charset="0"/>
                              <a:ea typeface="Cambria Math" panose="02040503050406030204" pitchFamily="18" charset="0"/>
                            </a:rPr>
                            <m:t>𝑠</m:t>
                          </m:r>
                          <m:r>
                            <a:rPr lang="en-US" sz="1200" b="0" i="1" smtClean="0">
                              <a:latin typeface="Cambria Math" panose="02040503050406030204" pitchFamily="18" charset="0"/>
                              <a:ea typeface="Cambria Math" panose="02040503050406030204" pitchFamily="18" charset="0"/>
                            </a:rPr>
                            <m:t>𝜋</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𝑠</m:t>
                              </m:r>
                            </m:e>
                          </m:d>
                        </m:sub>
                      </m:sSub>
                      <m:d>
                        <m:dPr>
                          <m:ctrlPr>
                            <a:rPr lang="en-US" sz="1200" b="0" i="1" smtClean="0">
                              <a:latin typeface="Cambria Math" panose="02040503050406030204" pitchFamily="18" charset="0"/>
                              <a:ea typeface="Cambria Math" panose="02040503050406030204" pitchFamily="18" charset="0"/>
                            </a:rPr>
                          </m:ctrlPr>
                        </m:dPr>
                        <m:e>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𝑠</m:t>
                              </m:r>
                            </m:e>
                            <m:sup>
                              <m:r>
                                <a:rPr lang="en-US" sz="1200" b="0" i="1" smtClean="0">
                                  <a:latin typeface="Cambria Math" panose="02040503050406030204" pitchFamily="18" charset="0"/>
                                  <a:ea typeface="Cambria Math" panose="02040503050406030204" pitchFamily="18" charset="0"/>
                                </a:rPr>
                                <m:t>′</m:t>
                              </m:r>
                            </m:sup>
                          </m:sSup>
                        </m:e>
                      </m:d>
                      <m:r>
                        <a:rPr lang="en-US" sz="1200" b="0" i="1" smtClean="0">
                          <a:latin typeface="Cambria Math" panose="02040503050406030204" pitchFamily="18" charset="0"/>
                          <a:ea typeface="Cambria Math" panose="02040503050406030204" pitchFamily="18" charset="0"/>
                        </a:rPr>
                        <m:t>= </m:t>
                      </m:r>
                      <m:nary>
                        <m:naryPr>
                          <m:chr m:val="∑"/>
                          <m:supHide m:val="on"/>
                          <m:ctrlPr>
                            <a:rPr lang="en-US" sz="1200" b="0" i="1" smtClean="0">
                              <a:latin typeface="Cambria Math" panose="02040503050406030204" pitchFamily="18" charset="0"/>
                              <a:ea typeface="Cambria Math" panose="02040503050406030204" pitchFamily="18" charset="0"/>
                            </a:rPr>
                          </m:ctrlPr>
                        </m:naryPr>
                        <m:sub>
                          <m:r>
                            <m:rPr>
                              <m:brk m:alnAt="7"/>
                            </m:rPr>
                            <a:rPr lang="en-US" sz="1200" b="0" i="1" smtClean="0">
                              <a:latin typeface="Cambria Math" panose="02040503050406030204" pitchFamily="18" charset="0"/>
                              <a:ea typeface="Cambria Math" panose="02040503050406030204" pitchFamily="18" charset="0"/>
                            </a:rPr>
                            <m:t>𝑎</m:t>
                          </m:r>
                        </m:sub>
                        <m:sup/>
                        <m:e>
                          <m:r>
                            <a:rPr lang="en-US" sz="1200" b="0" i="1" smtClean="0">
                              <a:latin typeface="Cambria Math" panose="02040503050406030204" pitchFamily="18" charset="0"/>
                              <a:ea typeface="Cambria Math" panose="02040503050406030204" pitchFamily="18" charset="0"/>
                            </a:rPr>
                            <m:t>𝜋</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𝑎</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𝑠</m:t>
                          </m:r>
                          <m:r>
                            <a:rPr lang="en-US" sz="1200" b="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𝑃</m:t>
                              </m:r>
                            </m:e>
                            <m:sub>
                              <m:r>
                                <a:rPr lang="en-US" sz="1200" i="1">
                                  <a:latin typeface="Cambria Math" panose="02040503050406030204" pitchFamily="18" charset="0"/>
                                  <a:ea typeface="Cambria Math" panose="02040503050406030204" pitchFamily="18" charset="0"/>
                                </a:rPr>
                                <m:t>𝑠𝑎</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𝑠</m:t>
                              </m:r>
                            </m:e>
                            <m:sup>
                              <m:r>
                                <a:rPr lang="en-US" sz="1200" i="1">
                                  <a:latin typeface="Cambria Math" panose="02040503050406030204" pitchFamily="18" charset="0"/>
                                  <a:ea typeface="Cambria Math" panose="02040503050406030204" pitchFamily="18" charset="0"/>
                                </a:rPr>
                                <m:t>′</m:t>
                              </m:r>
                            </m:sup>
                          </m:sSup>
                          <m:r>
                            <a:rPr lang="en-US" sz="1200" i="1">
                              <a:latin typeface="Cambria Math" panose="02040503050406030204" pitchFamily="18" charset="0"/>
                              <a:ea typeface="Cambria Math" panose="02040503050406030204" pitchFamily="18" charset="0"/>
                            </a:rPr>
                            <m:t>)</m:t>
                          </m:r>
                        </m:e>
                      </m:nary>
                    </m:oMath>
                  </m:oMathPara>
                </a14:m>
                <a:endParaRPr lang="en-US" sz="1200"/>
              </a:p>
            </p:txBody>
          </p:sp>
        </mc:Choice>
        <mc:Fallback xmlns="">
          <p:sp>
            <p:nvSpPr>
              <p:cNvPr id="17" name="Hộp Văn bản 16">
                <a:extLst>
                  <a:ext uri="{FF2B5EF4-FFF2-40B4-BE49-F238E27FC236}">
                    <a16:creationId xmlns:a16="http://schemas.microsoft.com/office/drawing/2014/main" id="{265BEFFE-9C7A-E22B-06AE-1536796F77F1}"/>
                  </a:ext>
                </a:extLst>
              </p:cNvPr>
              <p:cNvSpPr txBox="1">
                <a:spLocks noRot="1" noChangeAspect="1" noMove="1" noResize="1" noEditPoints="1" noAdjustHandles="1" noChangeArrowheads="1" noChangeShapeType="1" noTextEdit="1"/>
              </p:cNvSpPr>
              <p:nvPr/>
            </p:nvSpPr>
            <p:spPr>
              <a:xfrm>
                <a:off x="5465634" y="3300189"/>
                <a:ext cx="2182669" cy="540533"/>
              </a:xfrm>
              <a:prstGeom prst="rect">
                <a:avLst/>
              </a:prstGeom>
              <a:blipFill>
                <a:blip r:embed="rId6"/>
                <a:stretch>
                  <a:fillRect t="-115730" r="-5866" b="-162921"/>
                </a:stretch>
              </a:blipFill>
            </p:spPr>
            <p:txBody>
              <a:bodyPr/>
              <a:lstStyle/>
              <a:p>
                <a:r>
                  <a:rPr lang="en-US">
                    <a:noFill/>
                  </a:rPr>
                  <a:t> </a:t>
                </a:r>
              </a:p>
            </p:txBody>
          </p:sp>
        </mc:Fallback>
      </mc:AlternateContent>
      <p:sp>
        <p:nvSpPr>
          <p:cNvPr id="19" name="Hộp Văn bản 18">
            <a:extLst>
              <a:ext uri="{FF2B5EF4-FFF2-40B4-BE49-F238E27FC236}">
                <a16:creationId xmlns:a16="http://schemas.microsoft.com/office/drawing/2014/main" id="{9F73E57D-D7C8-225D-70A2-4CD6A8A29828}"/>
              </a:ext>
            </a:extLst>
          </p:cNvPr>
          <p:cNvSpPr txBox="1"/>
          <p:nvPr/>
        </p:nvSpPr>
        <p:spPr>
          <a:xfrm>
            <a:off x="4783508" y="2549629"/>
            <a:ext cx="791202" cy="276999"/>
          </a:xfrm>
          <a:prstGeom prst="rect">
            <a:avLst/>
          </a:prstGeom>
          <a:noFill/>
        </p:spPr>
        <p:txBody>
          <a:bodyPr wrap="square">
            <a:spAutoFit/>
          </a:bodyPr>
          <a:lstStyle/>
          <a:p>
            <a:r>
              <a:rPr lang="en-US" sz="1200">
                <a:latin typeface="Golos Text" panose="020B0604020202020204" charset="0"/>
                <a:cs typeface="Golos Text" panose="020B0604020202020204" charset="0"/>
              </a:rPr>
              <a:t>Where:</a:t>
            </a:r>
            <a:endParaRPr lang="en-US" sz="1200"/>
          </a:p>
        </p:txBody>
      </p:sp>
      <p:sp>
        <p:nvSpPr>
          <p:cNvPr id="6" name="Chỗ dành sẵn cho Số hiệu Bản chiếu 4">
            <a:extLst>
              <a:ext uri="{FF2B5EF4-FFF2-40B4-BE49-F238E27FC236}">
                <a16:creationId xmlns:a16="http://schemas.microsoft.com/office/drawing/2014/main" id="{1F424365-E120-7F85-8A22-5FE819FAFE90}"/>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10</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2418902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DEEB2-9769-63AC-30AC-02CB20C8F5C2}"/>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C5F384A0-E580-1AED-6304-EE545DF67B3E}"/>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Bellman Optimality</a:t>
            </a:r>
          </a:p>
        </p:txBody>
      </p:sp>
      <p:sp>
        <p:nvSpPr>
          <p:cNvPr id="9" name="Google Shape;382;p38">
            <a:extLst>
              <a:ext uri="{FF2B5EF4-FFF2-40B4-BE49-F238E27FC236}">
                <a16:creationId xmlns:a16="http://schemas.microsoft.com/office/drawing/2014/main" id="{54394437-1441-1866-5766-AAD461232C2D}"/>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AC3DA090-06E8-E27C-97CD-94F658239F0C}"/>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71F9D9CF-B233-6260-2B8A-952009F8BD37}"/>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5D790430-0FCF-4BD7-CCFF-B9CB808E270C}"/>
              </a:ext>
            </a:extLst>
          </p:cNvPr>
          <p:cNvSpPr/>
          <p:nvPr/>
        </p:nvSpPr>
        <p:spPr>
          <a:xfrm>
            <a:off x="219964" y="179293"/>
            <a:ext cx="173075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Foundations of </a:t>
            </a:r>
            <a:r>
              <a:rPr lang="en-US" sz="1100" b="1" err="1">
                <a:solidFill>
                  <a:schemeClr val="accent5"/>
                </a:solidFill>
              </a:rPr>
              <a:t>MDP</a:t>
            </a:r>
            <a:endParaRPr lang="en-US" sz="1100" b="1">
              <a:solidFill>
                <a:schemeClr val="accent5"/>
              </a:solidFill>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B94B93FC-42F3-3084-1FE1-1345AA10CEA1}"/>
                  </a:ext>
                </a:extLst>
              </p:cNvPr>
              <p:cNvSpPr txBox="1"/>
              <p:nvPr/>
            </p:nvSpPr>
            <p:spPr>
              <a:xfrm>
                <a:off x="537250" y="1428948"/>
                <a:ext cx="8069286" cy="523220"/>
              </a:xfrm>
              <a:prstGeom prst="rect">
                <a:avLst/>
              </a:prstGeom>
              <a:noFill/>
            </p:spPr>
            <p:txBody>
              <a:bodyPr wrap="square">
                <a:spAutoFit/>
              </a:bodyPr>
              <a:lstStyle/>
              <a:p>
                <a:r>
                  <a:rPr lang="en-US">
                    <a:latin typeface="Golos Text" panose="020B0604020202020204" charset="0"/>
                    <a:cs typeface="Golos Text" panose="020B0604020202020204" charset="0"/>
                  </a:rPr>
                  <a:t>Let an </a:t>
                </a:r>
                <a:r>
                  <a:rPr lang="en-US" err="1">
                    <a:latin typeface="Golos Text" panose="020B0604020202020204" charset="0"/>
                    <a:cs typeface="Golos Text" panose="020B0604020202020204" charset="0"/>
                  </a:rPr>
                  <a:t>MDP</a:t>
                </a:r>
                <a:r>
                  <a:rPr lang="en-US">
                    <a:latin typeface="Golos Text" panose="020B0604020202020204" charset="0"/>
                    <a:cs typeface="Golos Text" panose="020B0604020202020204" charset="0"/>
                  </a:rPr>
                  <a:t> </a:t>
                </a:r>
                <a14:m>
                  <m:oMath xmlns:m="http://schemas.openxmlformats.org/officeDocument/2006/math">
                    <m:r>
                      <m:rPr>
                        <m:sty m:val="p"/>
                      </m:rPr>
                      <a:rPr lang="en-US" smtClean="0">
                        <a:latin typeface="Cambria Math" panose="02040503050406030204" pitchFamily="18" charset="0"/>
                        <a:cs typeface="Golos Text" panose="020B0604020202020204" charset="0"/>
                      </a:rPr>
                      <m:t>M</m:t>
                    </m:r>
                    <m:r>
                      <a:rPr lang="en-US" b="0" i="0" smtClean="0">
                        <a:latin typeface="Cambria Math" panose="02040503050406030204" pitchFamily="18" charset="0"/>
                        <a:cs typeface="Golos Text" panose="020B0604020202020204" charset="0"/>
                      </a:rPr>
                      <m:t>=</m:t>
                    </m:r>
                    <m:r>
                      <a:rPr lang="en-US" i="1" smtClean="0">
                        <a:latin typeface="Cambria Math" panose="02040503050406030204" pitchFamily="18" charset="0"/>
                        <a:cs typeface="Golos Text" panose="020B0604020202020204" charset="0"/>
                      </a:rPr>
                      <m:t>(</m:t>
                    </m:r>
                    <m:r>
                      <a:rPr lang="en-US" i="1" smtClean="0">
                        <a:latin typeface="Cambria Math" panose="02040503050406030204" pitchFamily="18" charset="0"/>
                        <a:cs typeface="Golos Text" panose="020B0604020202020204" charset="0"/>
                      </a:rPr>
                      <m:t>𝑆</m:t>
                    </m:r>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𝐴</m:t>
                    </m:r>
                    <m:r>
                      <a:rPr lang="en-US" i="1" smtClean="0">
                        <a:latin typeface="Cambria Math" panose="02040503050406030204" pitchFamily="18" charset="0"/>
                        <a:cs typeface="Golos Text" panose="020B0604020202020204" charset="0"/>
                      </a:rPr>
                      <m:t>, {</m:t>
                    </m:r>
                    <m:sSub>
                      <m:sSubPr>
                        <m:ctrlPr>
                          <a:rPr lang="en-US" i="1">
                            <a:latin typeface="Cambria Math" panose="02040503050406030204" pitchFamily="18" charset="0"/>
                            <a:cs typeface="Golos Text" panose="020B0604020202020204" charset="0"/>
                          </a:rPr>
                        </m:ctrlPr>
                      </m:sSubPr>
                      <m:e>
                        <m:r>
                          <a:rPr lang="en-US" i="1">
                            <a:latin typeface="Cambria Math" panose="02040503050406030204" pitchFamily="18" charset="0"/>
                            <a:cs typeface="Golos Text" panose="020B0604020202020204" charset="0"/>
                          </a:rPr>
                          <m:t>𝑃</m:t>
                        </m:r>
                      </m:e>
                      <m:sub>
                        <m:r>
                          <a:rPr lang="en-US" i="1">
                            <a:latin typeface="Cambria Math" panose="02040503050406030204" pitchFamily="18" charset="0"/>
                            <a:cs typeface="Golos Text" panose="020B0604020202020204" charset="0"/>
                          </a:rPr>
                          <m:t>𝑠𝑎</m:t>
                        </m:r>
                      </m:sub>
                    </m:sSub>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𝛾</m:t>
                    </m:r>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𝑅</m:t>
                    </m:r>
                    <m:r>
                      <a:rPr lang="en-US" i="1" smtClean="0">
                        <a:latin typeface="Cambria Math" panose="02040503050406030204" pitchFamily="18" charset="0"/>
                        <a:cs typeface="Golos Text" panose="020B0604020202020204" charset="0"/>
                      </a:rPr>
                      <m:t>)</m:t>
                    </m:r>
                  </m:oMath>
                </a14:m>
                <a:r>
                  <a:rPr lang="en-US">
                    <a:latin typeface="Golos Text" panose="020B0604020202020204" charset="0"/>
                    <a:cs typeface="Golos Text" panose="020B0604020202020204" charset="0"/>
                  </a:rPr>
                  <a:t> and a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i="1" smtClean="0">
                        <a:latin typeface="Cambria Math" panose="02040503050406030204" pitchFamily="18" charset="0"/>
                        <a:cs typeface="Golos Text" panose="020B0604020202020204" charset="0"/>
                      </a:rPr>
                      <m:t> : </m:t>
                    </m:r>
                    <m:r>
                      <a:rPr lang="en-US" i="1" smtClean="0">
                        <a:latin typeface="Cambria Math" panose="02040503050406030204" pitchFamily="18" charset="0"/>
                        <a:cs typeface="Golos Text" panose="020B0604020202020204" charset="0"/>
                      </a:rPr>
                      <m:t>𝑆</m:t>
                    </m:r>
                    <m:r>
                      <a:rPr lang="en-US" i="1" smtClean="0">
                        <a:latin typeface="Cambria Math" panose="02040503050406030204" pitchFamily="18" charset="0"/>
                        <a:cs typeface="Golos Text" panose="020B0604020202020204" charset="0"/>
                      </a:rPr>
                      <m:t> → </m:t>
                    </m:r>
                    <m:r>
                      <a:rPr lang="en-US" i="1" smtClean="0">
                        <a:latin typeface="Cambria Math" panose="02040503050406030204" pitchFamily="18" charset="0"/>
                        <a:cs typeface="Golos Text" panose="020B0604020202020204" charset="0"/>
                      </a:rPr>
                      <m:t>𝐴</m:t>
                    </m:r>
                    <m:r>
                      <a:rPr lang="en-US" i="1" smtClean="0">
                        <a:latin typeface="Cambria Math" panose="02040503050406030204" pitchFamily="18" charset="0"/>
                        <a:cs typeface="Golos Text" panose="020B0604020202020204" charset="0"/>
                      </a:rPr>
                      <m:t> </m:t>
                    </m:r>
                  </m:oMath>
                </a14:m>
                <a:r>
                  <a:rPr lang="en-US">
                    <a:latin typeface="Golos Text" panose="020B0604020202020204" charset="0"/>
                    <a:cs typeface="Golos Text" panose="020B0604020202020204" charset="0"/>
                  </a:rPr>
                  <a:t>be given. Then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a:latin typeface="Golos Text" panose="020B0604020202020204" charset="0"/>
                    <a:cs typeface="Golos Text" panose="020B0604020202020204" charset="0"/>
                  </a:rPr>
                  <a:t> is an optimal policy for </a:t>
                </a:r>
                <a14:m>
                  <m:oMath xmlns:m="http://schemas.openxmlformats.org/officeDocument/2006/math">
                    <m:r>
                      <m:rPr>
                        <m:sty m:val="p"/>
                      </m:rPr>
                      <a:rPr lang="en-US">
                        <a:latin typeface="Cambria Math" panose="02040503050406030204" pitchFamily="18" charset="0"/>
                        <a:cs typeface="Golos Text" panose="020B0604020202020204" charset="0"/>
                      </a:rPr>
                      <m:t>M</m:t>
                    </m:r>
                  </m:oMath>
                </a14:m>
                <a:r>
                  <a:rPr lang="en-US">
                    <a:latin typeface="Golos Text" panose="020B0604020202020204" charset="0"/>
                    <a:cs typeface="Golos Text" panose="020B0604020202020204" charset="0"/>
                  </a:rPr>
                  <a:t> if and only if, for all </a:t>
                </a:r>
                <a14:m>
                  <m:oMath xmlns:m="http://schemas.openxmlformats.org/officeDocument/2006/math">
                    <m:r>
                      <a:rPr lang="en-US" i="1" smtClean="0">
                        <a:latin typeface="Cambria Math" panose="02040503050406030204" pitchFamily="18" charset="0"/>
                        <a:cs typeface="Golos Text" panose="020B0604020202020204" charset="0"/>
                      </a:rPr>
                      <m:t>𝑠</m:t>
                    </m:r>
                    <m:r>
                      <a:rPr lang="en-US" i="1" smtClean="0">
                        <a:latin typeface="Cambria Math" panose="02040503050406030204" pitchFamily="18" charset="0"/>
                        <a:cs typeface="Golos Text" panose="020B0604020202020204" charset="0"/>
                      </a:rPr>
                      <m:t> ∈ </m:t>
                    </m:r>
                    <m:r>
                      <a:rPr lang="en-US" i="1" smtClean="0">
                        <a:latin typeface="Cambria Math" panose="02040503050406030204" pitchFamily="18" charset="0"/>
                        <a:cs typeface="Golos Text" panose="020B0604020202020204" charset="0"/>
                      </a:rPr>
                      <m:t>𝑆</m:t>
                    </m:r>
                  </m:oMath>
                </a14:m>
                <a:endParaRPr lang="en-US">
                  <a:latin typeface="Golos Text" panose="020B0604020202020204" charset="0"/>
                  <a:cs typeface="Golos Text" panose="020B0604020202020204" charset="0"/>
                </a:endParaRPr>
              </a:p>
            </p:txBody>
          </p:sp>
        </mc:Choice>
        <mc:Fallback xmlns="">
          <p:sp>
            <p:nvSpPr>
              <p:cNvPr id="5" name="Hộp Văn bản 4">
                <a:extLst>
                  <a:ext uri="{FF2B5EF4-FFF2-40B4-BE49-F238E27FC236}">
                    <a16:creationId xmlns:a16="http://schemas.microsoft.com/office/drawing/2014/main" id="{B94B93FC-42F3-3084-1FE1-1345AA10CEA1}"/>
                  </a:ext>
                </a:extLst>
              </p:cNvPr>
              <p:cNvSpPr txBox="1">
                <a:spLocks noRot="1" noChangeAspect="1" noMove="1" noResize="1" noEditPoints="1" noAdjustHandles="1" noChangeArrowheads="1" noChangeShapeType="1" noTextEdit="1"/>
              </p:cNvSpPr>
              <p:nvPr/>
            </p:nvSpPr>
            <p:spPr>
              <a:xfrm>
                <a:off x="537250" y="1428948"/>
                <a:ext cx="8069286" cy="523220"/>
              </a:xfrm>
              <a:prstGeom prst="rect">
                <a:avLst/>
              </a:prstGeom>
              <a:blipFill>
                <a:blip r:embed="rId2"/>
                <a:stretch>
                  <a:fillRect l="-227" t="-1163"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492360F6-778E-D78E-0479-856D7A1AFAE1}"/>
                  </a:ext>
                </a:extLst>
              </p:cNvPr>
              <p:cNvSpPr txBox="1"/>
              <p:nvPr/>
            </p:nvSpPr>
            <p:spPr>
              <a:xfrm>
                <a:off x="1085342" y="2518851"/>
                <a:ext cx="241224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cs typeface="Golos Text" panose="020B0604020202020204" charset="0"/>
                        </a:rPr>
                        <m:t>∈</m:t>
                      </m:r>
                      <m:sSub>
                        <m:sSubPr>
                          <m:ctrlPr>
                            <a:rPr lang="en-US" i="1" smtClean="0">
                              <a:latin typeface="Cambria Math" panose="02040503050406030204" pitchFamily="18" charset="0"/>
                              <a:cs typeface="Golos Text" panose="020B0604020202020204" charset="0"/>
                            </a:rPr>
                          </m:ctrlPr>
                        </m:sSubPr>
                        <m:e>
                          <m:r>
                            <a:rPr lang="en-US" i="1">
                              <a:latin typeface="Cambria Math" panose="02040503050406030204" pitchFamily="18" charset="0"/>
                              <a:cs typeface="Golos Text" panose="020B0604020202020204" charset="0"/>
                            </a:rPr>
                            <m:t>𝑎𝑟𝑔𝑚𝑎𝑥</m:t>
                          </m:r>
                        </m:e>
                        <m:sub>
                          <m:r>
                            <a:rPr lang="en-US" b="0" i="1" smtClean="0">
                              <a:latin typeface="Cambria Math" panose="02040503050406030204" pitchFamily="18" charset="0"/>
                              <a:cs typeface="Golos Text" panose="020B0604020202020204" charset="0"/>
                            </a:rPr>
                            <m:t>𝑎</m:t>
                          </m:r>
                          <m:r>
                            <a:rPr lang="en-US" i="1">
                              <a:latin typeface="Cambria Math" panose="02040503050406030204" pitchFamily="18" charset="0"/>
                            </a:rPr>
                            <m:t>∈</m:t>
                          </m:r>
                          <m:r>
                            <a:rPr lang="en-US" b="0" i="1" smtClean="0">
                              <a:latin typeface="Cambria Math" panose="02040503050406030204" pitchFamily="18" charset="0"/>
                            </a:rPr>
                            <m:t>𝐴</m:t>
                          </m:r>
                        </m:sub>
                      </m:sSub>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US"/>
              </a:p>
            </p:txBody>
          </p:sp>
        </mc:Choice>
        <mc:Fallback xmlns="">
          <p:sp>
            <p:nvSpPr>
              <p:cNvPr id="6" name="Hộp Văn bản 5">
                <a:extLst>
                  <a:ext uri="{FF2B5EF4-FFF2-40B4-BE49-F238E27FC236}">
                    <a16:creationId xmlns:a16="http://schemas.microsoft.com/office/drawing/2014/main" id="{492360F6-778E-D78E-0479-856D7A1AFAE1}"/>
                  </a:ext>
                </a:extLst>
              </p:cNvPr>
              <p:cNvSpPr txBox="1">
                <a:spLocks noRot="1" noChangeAspect="1" noMove="1" noResize="1" noEditPoints="1" noAdjustHandles="1" noChangeArrowheads="1" noChangeShapeType="1" noTextEdit="1"/>
              </p:cNvSpPr>
              <p:nvPr/>
            </p:nvSpPr>
            <p:spPr>
              <a:xfrm>
                <a:off x="1085342" y="2518851"/>
                <a:ext cx="2412242" cy="307777"/>
              </a:xfrm>
              <a:prstGeom prst="rect">
                <a:avLst/>
              </a:prstGeom>
              <a:blipFill>
                <a:blip r:embed="rId3"/>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Hộp Văn bản 6">
                <a:extLst>
                  <a:ext uri="{FF2B5EF4-FFF2-40B4-BE49-F238E27FC236}">
                    <a16:creationId xmlns:a16="http://schemas.microsoft.com/office/drawing/2014/main" id="{A65BCFB4-C727-843F-CB2E-3B39B7148C5E}"/>
                  </a:ext>
                </a:extLst>
              </p:cNvPr>
              <p:cNvSpPr txBox="1"/>
              <p:nvPr/>
            </p:nvSpPr>
            <p:spPr>
              <a:xfrm>
                <a:off x="5236665" y="2826628"/>
                <a:ext cx="2821993" cy="540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 </m:t>
                      </m:r>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𝑄</m:t>
                          </m:r>
                        </m:e>
                        <m:sup>
                          <m:r>
                            <a:rPr lang="en-US" sz="1200" i="1" smtClean="0">
                              <a:latin typeface="Cambria Math" panose="02040503050406030204" pitchFamily="18" charset="0"/>
                              <a:ea typeface="Cambria Math" panose="02040503050406030204" pitchFamily="18" charset="0"/>
                            </a:rPr>
                            <m:t>𝜋</m:t>
                          </m:r>
                        </m:sup>
                      </m:sSup>
                      <m:r>
                        <a:rPr lang="en-US" sz="1200" i="1">
                          <a:latin typeface="Cambria Math" panose="02040503050406030204" pitchFamily="18" charset="0"/>
                        </a:rPr>
                        <m:t>(</m:t>
                      </m:r>
                      <m:r>
                        <a:rPr lang="en-US" sz="1200" i="1">
                          <a:latin typeface="Cambria Math" panose="02040503050406030204" pitchFamily="18" charset="0"/>
                        </a:rPr>
                        <m:t>𝑠</m:t>
                      </m:r>
                      <m:r>
                        <a:rPr lang="en-US" sz="1200" b="0" i="1" smtClean="0">
                          <a:latin typeface="Cambria Math" panose="02040503050406030204" pitchFamily="18" charset="0"/>
                        </a:rPr>
                        <m:t>,</m:t>
                      </m:r>
                      <m:r>
                        <a:rPr lang="en-US" sz="1200" b="0" i="1" smtClean="0">
                          <a:latin typeface="Cambria Math" panose="02040503050406030204" pitchFamily="18" charset="0"/>
                        </a:rPr>
                        <m:t>𝑎</m:t>
                      </m:r>
                      <m:r>
                        <a:rPr lang="en-US" sz="1200" i="1">
                          <a:latin typeface="Cambria Math" panose="02040503050406030204" pitchFamily="18" charset="0"/>
                        </a:rPr>
                        <m:t>) = </m:t>
                      </m:r>
                      <m:r>
                        <a:rPr lang="en-US" sz="1200" i="1">
                          <a:latin typeface="Cambria Math" panose="02040503050406030204" pitchFamily="18" charset="0"/>
                        </a:rPr>
                        <m:t>𝑅</m:t>
                      </m:r>
                      <m:r>
                        <a:rPr lang="en-US" sz="1200" i="1">
                          <a:latin typeface="Cambria Math" panose="02040503050406030204" pitchFamily="18" charset="0"/>
                        </a:rPr>
                        <m:t>(</m:t>
                      </m:r>
                      <m:r>
                        <a:rPr lang="en-US" sz="1200" i="1">
                          <a:latin typeface="Cambria Math" panose="02040503050406030204" pitchFamily="18" charset="0"/>
                        </a:rPr>
                        <m:t>𝑠</m:t>
                      </m:r>
                      <m:r>
                        <a:rPr lang="en-US" sz="1200" i="1">
                          <a:latin typeface="Cambria Math" panose="02040503050406030204" pitchFamily="18" charset="0"/>
                        </a:rPr>
                        <m:t>) + </m:t>
                      </m:r>
                      <m:r>
                        <a:rPr lang="en-US" sz="1200" i="1" smtClean="0">
                          <a:latin typeface="Cambria Math" panose="02040503050406030204" pitchFamily="18" charset="0"/>
                          <a:ea typeface="Cambria Math" panose="02040503050406030204" pitchFamily="18" charset="0"/>
                        </a:rPr>
                        <m:t>𝛾</m:t>
                      </m:r>
                      <m:nary>
                        <m:naryPr>
                          <m:chr m:val="∑"/>
                          <m:supHide m:val="on"/>
                          <m:ctrlPr>
                            <a:rPr lang="en-US" sz="1200" i="1" smtClean="0">
                              <a:latin typeface="Cambria Math" panose="02040503050406030204" pitchFamily="18" charset="0"/>
                              <a:ea typeface="Cambria Math" panose="02040503050406030204" pitchFamily="18" charset="0"/>
                            </a:rPr>
                          </m:ctrlPr>
                        </m:naryPr>
                        <m:sub>
                          <m:r>
                            <m:rPr>
                              <m:brk m:alnAt="7"/>
                            </m:rPr>
                            <a:rPr lang="en-US" sz="1200" b="0" i="1" smtClean="0">
                              <a:latin typeface="Cambria Math" panose="02040503050406030204" pitchFamily="18" charset="0"/>
                              <a:ea typeface="Cambria Math" panose="02040503050406030204" pitchFamily="18" charset="0"/>
                            </a:rPr>
                            <m:t>𝑠</m:t>
                          </m:r>
                          <m:r>
                            <a:rPr lang="en-US" sz="1200" b="0" i="1" smtClean="0">
                              <a:latin typeface="Cambria Math" panose="02040503050406030204" pitchFamily="18" charset="0"/>
                              <a:ea typeface="Cambria Math" panose="02040503050406030204" pitchFamily="18" charset="0"/>
                            </a:rPr>
                            <m:t>′</m:t>
                          </m:r>
                        </m:sub>
                        <m:sup/>
                        <m:e>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𝑃</m:t>
                              </m:r>
                            </m:e>
                            <m:sub>
                              <m:r>
                                <a:rPr lang="en-US" sz="1200" b="0" i="1" smtClean="0">
                                  <a:latin typeface="Cambria Math" panose="02040503050406030204" pitchFamily="18" charset="0"/>
                                  <a:ea typeface="Cambria Math" panose="02040503050406030204" pitchFamily="18" charset="0"/>
                                </a:rPr>
                                <m:t>𝑠𝑎</m:t>
                              </m:r>
                            </m:sub>
                          </m:sSub>
                          <m:r>
                            <a:rPr lang="en-US" sz="1200" b="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𝑠</m:t>
                              </m:r>
                            </m:e>
                            <m:sup>
                              <m:r>
                                <a:rPr lang="en-US" sz="1200" b="0" i="1" smtClean="0">
                                  <a:latin typeface="Cambria Math" panose="02040503050406030204" pitchFamily="18" charset="0"/>
                                  <a:ea typeface="Cambria Math" panose="02040503050406030204" pitchFamily="18" charset="0"/>
                                </a:rPr>
                                <m:t>′</m:t>
                              </m:r>
                            </m:sup>
                          </m:sSup>
                          <m:r>
                            <a:rPr lang="en-US" sz="1200" b="0" i="1" smtClean="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𝑉</m:t>
                              </m:r>
                            </m:e>
                            <m:sup>
                              <m:r>
                                <a:rPr lang="en-US" sz="1200" i="1">
                                  <a:latin typeface="Cambria Math" panose="02040503050406030204" pitchFamily="18" charset="0"/>
                                  <a:ea typeface="Cambria Math" panose="02040503050406030204" pitchFamily="18" charset="0"/>
                                </a:rPr>
                                <m:t>𝜋</m:t>
                              </m:r>
                            </m:sup>
                          </m:sSup>
                          <m:r>
                            <a:rPr lang="en-US" sz="1200" i="1">
                              <a:latin typeface="Cambria Math" panose="02040503050406030204" pitchFamily="18" charset="0"/>
                            </a:rPr>
                            <m:t>(</m:t>
                          </m:r>
                          <m:r>
                            <a:rPr lang="en-US" sz="1200" i="1">
                              <a:latin typeface="Cambria Math" panose="02040503050406030204" pitchFamily="18" charset="0"/>
                            </a:rPr>
                            <m:t>𝑠</m:t>
                          </m:r>
                          <m:r>
                            <a:rPr lang="en-US" sz="1200" b="0" i="1" smtClean="0">
                              <a:latin typeface="Cambria Math" panose="02040503050406030204" pitchFamily="18" charset="0"/>
                            </a:rPr>
                            <m:t>′</m:t>
                          </m:r>
                          <m:r>
                            <a:rPr lang="en-US" sz="1200" i="1">
                              <a:latin typeface="Cambria Math" panose="02040503050406030204" pitchFamily="18" charset="0"/>
                            </a:rPr>
                            <m:t>)</m:t>
                          </m:r>
                        </m:e>
                      </m:nary>
                    </m:oMath>
                  </m:oMathPara>
                </a14:m>
                <a:endParaRPr lang="en-US" sz="1200"/>
              </a:p>
            </p:txBody>
          </p:sp>
        </mc:Choice>
        <mc:Fallback xmlns="">
          <p:sp>
            <p:nvSpPr>
              <p:cNvPr id="7" name="Hộp Văn bản 6">
                <a:extLst>
                  <a:ext uri="{FF2B5EF4-FFF2-40B4-BE49-F238E27FC236}">
                    <a16:creationId xmlns:a16="http://schemas.microsoft.com/office/drawing/2014/main" id="{A65BCFB4-C727-843F-CB2E-3B39B7148C5E}"/>
                  </a:ext>
                </a:extLst>
              </p:cNvPr>
              <p:cNvSpPr txBox="1">
                <a:spLocks noRot="1" noChangeAspect="1" noMove="1" noResize="1" noEditPoints="1" noAdjustHandles="1" noChangeArrowheads="1" noChangeShapeType="1" noTextEdit="1"/>
              </p:cNvSpPr>
              <p:nvPr/>
            </p:nvSpPr>
            <p:spPr>
              <a:xfrm>
                <a:off x="5236665" y="2826628"/>
                <a:ext cx="2821993" cy="540533"/>
              </a:xfrm>
              <a:prstGeom prst="rect">
                <a:avLst/>
              </a:prstGeom>
              <a:blipFill>
                <a:blip r:embed="rId4"/>
                <a:stretch>
                  <a:fillRect t="-117045" r="-4752" b="-165909"/>
                </a:stretch>
              </a:blipFill>
            </p:spPr>
            <p:txBody>
              <a:bodyPr/>
              <a:lstStyle/>
              <a:p>
                <a:r>
                  <a:rPr lang="en-US">
                    <a:noFill/>
                  </a:rPr>
                  <a:t> </a:t>
                </a:r>
              </a:p>
            </p:txBody>
          </p:sp>
        </mc:Fallback>
      </mc:AlternateContent>
      <p:cxnSp>
        <p:nvCxnSpPr>
          <p:cNvPr id="8" name="Đường nối Thẳng 7">
            <a:extLst>
              <a:ext uri="{FF2B5EF4-FFF2-40B4-BE49-F238E27FC236}">
                <a16:creationId xmlns:a16="http://schemas.microsoft.com/office/drawing/2014/main" id="{43E1ED27-7CDB-1BD4-CB9B-9C30984D3843}"/>
              </a:ext>
            </a:extLst>
          </p:cNvPr>
          <p:cNvCxnSpPr>
            <a:cxnSpLocks/>
          </p:cNvCxnSpPr>
          <p:nvPr/>
        </p:nvCxnSpPr>
        <p:spPr>
          <a:xfrm>
            <a:off x="4578176" y="2339246"/>
            <a:ext cx="0" cy="1724767"/>
          </a:xfrm>
          <a:prstGeom prst="line">
            <a:avLst/>
          </a:prstGeom>
          <a:ln w="28575">
            <a:solidFill>
              <a:srgbClr val="333746"/>
            </a:solidFill>
          </a:ln>
        </p:spPr>
        <p:style>
          <a:lnRef idx="1">
            <a:schemeClr val="accent1"/>
          </a:lnRef>
          <a:fillRef idx="0">
            <a:schemeClr val="accent1"/>
          </a:fillRef>
          <a:effectRef idx="0">
            <a:schemeClr val="accent1"/>
          </a:effectRef>
          <a:fontRef idx="minor">
            <a:schemeClr val="tx1"/>
          </a:fontRef>
        </p:style>
      </p:cxnSp>
      <p:sp>
        <p:nvSpPr>
          <p:cNvPr id="16" name="Hộp Văn bản 15">
            <a:extLst>
              <a:ext uri="{FF2B5EF4-FFF2-40B4-BE49-F238E27FC236}">
                <a16:creationId xmlns:a16="http://schemas.microsoft.com/office/drawing/2014/main" id="{E687D4AB-7F48-9327-89BC-A497C70931AA}"/>
              </a:ext>
            </a:extLst>
          </p:cNvPr>
          <p:cNvSpPr txBox="1"/>
          <p:nvPr/>
        </p:nvSpPr>
        <p:spPr>
          <a:xfrm>
            <a:off x="4783508" y="2549629"/>
            <a:ext cx="791202" cy="276999"/>
          </a:xfrm>
          <a:prstGeom prst="rect">
            <a:avLst/>
          </a:prstGeom>
          <a:noFill/>
        </p:spPr>
        <p:txBody>
          <a:bodyPr wrap="square">
            <a:spAutoFit/>
          </a:bodyPr>
          <a:lstStyle/>
          <a:p>
            <a:r>
              <a:rPr lang="en-US" sz="1200">
                <a:latin typeface="Golos Text" panose="020B0604020202020204" charset="0"/>
                <a:cs typeface="Golos Text" panose="020B0604020202020204" charset="0"/>
              </a:rPr>
              <a:t>Where:</a:t>
            </a:r>
            <a:endParaRPr lang="en-US" sz="1200"/>
          </a:p>
        </p:txBody>
      </p:sp>
      <p:sp>
        <p:nvSpPr>
          <p:cNvPr id="3" name="Chỗ dành sẵn cho Số hiệu Bản chiếu 4">
            <a:extLst>
              <a:ext uri="{FF2B5EF4-FFF2-40B4-BE49-F238E27FC236}">
                <a16:creationId xmlns:a16="http://schemas.microsoft.com/office/drawing/2014/main" id="{4F2AD9F2-30D5-F142-CFC0-A83F950300C7}"/>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11</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4230429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3" name="Google Shape;382;p38">
            <a:extLst>
              <a:ext uri="{FF2B5EF4-FFF2-40B4-BE49-F238E27FC236}">
                <a16:creationId xmlns:a16="http://schemas.microsoft.com/office/drawing/2014/main" id="{CC1DEC4B-B21E-03D6-10FC-7C672A922EB7}"/>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2;p38">
            <a:extLst>
              <a:ext uri="{FF2B5EF4-FFF2-40B4-BE49-F238E27FC236}">
                <a16:creationId xmlns:a16="http://schemas.microsoft.com/office/drawing/2014/main" id="{2114AF45-CBE5-DE0F-9666-DBE5DE2C5B4B}"/>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2;p38">
            <a:extLst>
              <a:ext uri="{FF2B5EF4-FFF2-40B4-BE49-F238E27FC236}">
                <a16:creationId xmlns:a16="http://schemas.microsoft.com/office/drawing/2014/main" id="{B25E2836-BD80-B9A9-55BB-B85FBF8097A8}"/>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Hình chữ nhật: Góc Tròn 5">
            <a:extLst>
              <a:ext uri="{FF2B5EF4-FFF2-40B4-BE49-F238E27FC236}">
                <a16:creationId xmlns:a16="http://schemas.microsoft.com/office/drawing/2014/main" id="{DED86D48-B0E0-D1D0-A72D-F5379006AEB9}"/>
              </a:ext>
            </a:extLst>
          </p:cNvPr>
          <p:cNvSpPr/>
          <p:nvPr/>
        </p:nvSpPr>
        <p:spPr>
          <a:xfrm>
            <a:off x="8086092" y="4494213"/>
            <a:ext cx="802322" cy="365125"/>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Group 4</a:t>
            </a:r>
          </a:p>
        </p:txBody>
      </p:sp>
      <p:cxnSp>
        <p:nvCxnSpPr>
          <p:cNvPr id="7" name="Google Shape;203;p23">
            <a:extLst>
              <a:ext uri="{FF2B5EF4-FFF2-40B4-BE49-F238E27FC236}">
                <a16:creationId xmlns:a16="http://schemas.microsoft.com/office/drawing/2014/main" id="{5902D5E9-1BAE-E1BE-5AA0-96A6E3E1CB71}"/>
              </a:ext>
            </a:extLst>
          </p:cNvPr>
          <p:cNvCxnSpPr>
            <a:cxnSpLocks/>
          </p:cNvCxnSpPr>
          <p:nvPr/>
        </p:nvCxnSpPr>
        <p:spPr>
          <a:xfrm>
            <a:off x="922881" y="2804530"/>
            <a:ext cx="0" cy="846798"/>
          </a:xfrm>
          <a:prstGeom prst="straightConnector1">
            <a:avLst/>
          </a:prstGeom>
          <a:noFill/>
          <a:ln w="19050" cap="flat" cmpd="sng">
            <a:solidFill>
              <a:schemeClr val="dk1"/>
            </a:solidFill>
            <a:prstDash val="solid"/>
            <a:round/>
            <a:headEnd type="none" w="med" len="med"/>
            <a:tailEnd type="stealth" w="med" len="med"/>
          </a:ln>
        </p:spPr>
      </p:cxnSp>
      <p:sp>
        <p:nvSpPr>
          <p:cNvPr id="8" name="Google Shape;189;p22">
            <a:extLst>
              <a:ext uri="{FF2B5EF4-FFF2-40B4-BE49-F238E27FC236}">
                <a16:creationId xmlns:a16="http://schemas.microsoft.com/office/drawing/2014/main" id="{CC7CE818-B357-C395-5572-32571C91E6D4}"/>
              </a:ext>
            </a:extLst>
          </p:cNvPr>
          <p:cNvSpPr txBox="1">
            <a:spLocks/>
          </p:cNvSpPr>
          <p:nvPr/>
        </p:nvSpPr>
        <p:spPr>
          <a:xfrm>
            <a:off x="1083454" y="2571750"/>
            <a:ext cx="6378300" cy="1515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626262"/>
                </a:solidFill>
              </a:rPr>
              <a:t>Finite State Spaces</a:t>
            </a:r>
          </a:p>
          <a:p>
            <a:endParaRPr lang="en-US">
              <a:solidFill>
                <a:srgbClr val="626262"/>
              </a:solidFill>
            </a:endParaRPr>
          </a:p>
          <a:p>
            <a:r>
              <a:rPr lang="en-US">
                <a:solidFill>
                  <a:srgbClr val="626262"/>
                </a:solidFill>
              </a:rPr>
              <a:t>Large State Spaces</a:t>
            </a:r>
          </a:p>
          <a:p>
            <a:endParaRPr lang="en-US">
              <a:solidFill>
                <a:srgbClr val="626262"/>
              </a:solidFill>
            </a:endParaRPr>
          </a:p>
          <a:p>
            <a:r>
              <a:rPr lang="en-US">
                <a:solidFill>
                  <a:srgbClr val="626262"/>
                </a:solidFill>
              </a:rPr>
              <a:t>Sampled Trajectories</a:t>
            </a:r>
            <a:endParaRPr lang="en-US">
              <a:solidFill>
                <a:srgbClr val="626262"/>
              </a:solidFill>
              <a:latin typeface="Golos Text Medium" panose="020B0604020202020204" charset="0"/>
              <a:cs typeface="Golos Text Medium" panose="020B0604020202020204" charset="0"/>
            </a:endParaRPr>
          </a:p>
          <a:p>
            <a:endParaRPr lang="en-US">
              <a:solidFill>
                <a:srgbClr val="626262"/>
              </a:solidFill>
            </a:endParaRPr>
          </a:p>
        </p:txBody>
      </p:sp>
      <p:sp>
        <p:nvSpPr>
          <p:cNvPr id="15" name="Google Shape;201;p23">
            <a:extLst>
              <a:ext uri="{FF2B5EF4-FFF2-40B4-BE49-F238E27FC236}">
                <a16:creationId xmlns:a16="http://schemas.microsoft.com/office/drawing/2014/main" id="{0C5D7111-C2FB-E8C1-A026-D2B616915D3B}"/>
              </a:ext>
            </a:extLst>
          </p:cNvPr>
          <p:cNvSpPr txBox="1">
            <a:spLocks noGrp="1"/>
          </p:cNvSpPr>
          <p:nvPr>
            <p:ph type="title"/>
          </p:nvPr>
        </p:nvSpPr>
        <p:spPr>
          <a:xfrm>
            <a:off x="715000" y="1534351"/>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IRL</a:t>
            </a:r>
            <a:r>
              <a:rPr lang="en-US"/>
              <a:t> Scenarios</a:t>
            </a:r>
          </a:p>
        </p:txBody>
      </p:sp>
      <p:sp>
        <p:nvSpPr>
          <p:cNvPr id="16" name="Google Shape;202;p23">
            <a:extLst>
              <a:ext uri="{FF2B5EF4-FFF2-40B4-BE49-F238E27FC236}">
                <a16:creationId xmlns:a16="http://schemas.microsoft.com/office/drawing/2014/main" id="{52CF73CB-1EA2-A381-A66A-4BA06261C2E1}"/>
              </a:ext>
            </a:extLst>
          </p:cNvPr>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2" name="Chỗ dành sẵn cho Số hiệu Bản chiếu 4">
            <a:extLst>
              <a:ext uri="{FF2B5EF4-FFF2-40B4-BE49-F238E27FC236}">
                <a16:creationId xmlns:a16="http://schemas.microsoft.com/office/drawing/2014/main" id="{DB5E5312-C6CE-C0ED-BAE9-5425F19EF742}"/>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12</a:t>
            </a:fld>
            <a:endParaRPr lang="en-US" sz="1200">
              <a:solidFill>
                <a:schemeClr val="bg1">
                  <a:lumMod val="50000"/>
                </a:schemeClr>
              </a:solidFill>
              <a:latin typeface="Aptos" panose="020B00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96CC-CFCB-4EA0-9100-C7F0E3D0B139}"/>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282B6EEE-8021-EA55-C95D-8C6723E3B758}"/>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Finite State Spaces</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DF90F7A6-B68F-E18A-D7D4-464451EA4224}"/>
                  </a:ext>
                </a:extLst>
              </p:cNvPr>
              <p:cNvSpPr txBox="1"/>
              <p:nvPr/>
            </p:nvSpPr>
            <p:spPr>
              <a:xfrm>
                <a:off x="537250" y="1604165"/>
                <a:ext cx="8177928" cy="523220"/>
              </a:xfrm>
              <a:prstGeom prst="rect">
                <a:avLst/>
              </a:prstGeom>
              <a:noFill/>
            </p:spPr>
            <p:txBody>
              <a:bodyPr wrap="square">
                <a:spAutoFit/>
              </a:bodyPr>
              <a:lstStyle/>
              <a:p>
                <a:r>
                  <a:rPr lang="en-US">
                    <a:latin typeface="Golos Text" panose="020B0604020202020204" charset="0"/>
                    <a:cs typeface="Golos Text" panose="020B0604020202020204" charset="0"/>
                  </a:rPr>
                  <a:t>Let a finite state space </a:t>
                </a:r>
                <a14:m>
                  <m:oMath xmlns:m="http://schemas.openxmlformats.org/officeDocument/2006/math">
                    <m:r>
                      <a:rPr lang="en-US" i="1" smtClean="0">
                        <a:latin typeface="Cambria Math" panose="02040503050406030204" pitchFamily="18" charset="0"/>
                        <a:cs typeface="Golos Text" panose="020B0604020202020204" charset="0"/>
                      </a:rPr>
                      <m:t>𝑆</m:t>
                    </m:r>
                  </m:oMath>
                </a14:m>
                <a:r>
                  <a:rPr lang="en-US">
                    <a:latin typeface="Golos Text" panose="020B0604020202020204" charset="0"/>
                    <a:cs typeface="Golos Text" panose="020B0604020202020204" charset="0"/>
                  </a:rPr>
                  <a:t>, a set of actions </a:t>
                </a:r>
                <a14:m>
                  <m:oMath xmlns:m="http://schemas.openxmlformats.org/officeDocument/2006/math">
                    <m:r>
                      <a:rPr lang="en-US" i="1" smtClean="0">
                        <a:latin typeface="Cambria Math" panose="02040503050406030204" pitchFamily="18" charset="0"/>
                        <a:cs typeface="Golos Text" panose="020B0604020202020204" charset="0"/>
                      </a:rPr>
                      <m:t>𝐴</m:t>
                    </m:r>
                    <m:r>
                      <a:rPr lang="en-US" i="1" smtClean="0">
                        <a:latin typeface="Cambria Math" panose="02040503050406030204" pitchFamily="18" charset="0"/>
                        <a:cs typeface="Golos Text" panose="020B0604020202020204" charset="0"/>
                      </a:rPr>
                      <m:t>={</m:t>
                    </m:r>
                    <m:sSub>
                      <m:sSubPr>
                        <m:ctrlPr>
                          <a:rPr lang="en-US" i="1" smtClean="0">
                            <a:latin typeface="Cambria Math" panose="02040503050406030204" pitchFamily="18" charset="0"/>
                            <a:cs typeface="Golos Text" panose="020B0604020202020204" charset="0"/>
                          </a:rPr>
                        </m:ctrlPr>
                      </m:sSubPr>
                      <m:e>
                        <m:r>
                          <a:rPr lang="en-US" b="0" i="1" smtClean="0">
                            <a:latin typeface="Cambria Math" panose="02040503050406030204" pitchFamily="18" charset="0"/>
                            <a:cs typeface="Golos Text" panose="020B0604020202020204" charset="0"/>
                          </a:rPr>
                          <m:t>𝑎</m:t>
                        </m:r>
                      </m:e>
                      <m:sub>
                        <m:r>
                          <a:rPr lang="en-US" b="0" i="1" smtClean="0">
                            <a:latin typeface="Cambria Math" panose="02040503050406030204" pitchFamily="18" charset="0"/>
                            <a:cs typeface="Golos Text" panose="020B0604020202020204" charset="0"/>
                          </a:rPr>
                          <m:t>1</m:t>
                        </m:r>
                      </m:sub>
                    </m:sSub>
                    <m:r>
                      <a:rPr lang="en-US" i="1">
                        <a:latin typeface="Cambria Math" panose="02040503050406030204" pitchFamily="18" charset="0"/>
                        <a:cs typeface="Golos Text" panose="020B0604020202020204" charset="0"/>
                      </a:rPr>
                      <m:t>, …,</m:t>
                    </m:r>
                    <m:sSub>
                      <m:sSubPr>
                        <m:ctrlPr>
                          <a:rPr lang="en-US" i="1">
                            <a:latin typeface="Cambria Math" panose="02040503050406030204" pitchFamily="18" charset="0"/>
                            <a:cs typeface="Golos Text" panose="020B0604020202020204" charset="0"/>
                          </a:rPr>
                        </m:ctrlPr>
                      </m:sSubPr>
                      <m:e>
                        <m:r>
                          <a:rPr lang="en-US" i="1">
                            <a:latin typeface="Cambria Math" panose="02040503050406030204" pitchFamily="18" charset="0"/>
                            <a:cs typeface="Golos Text" panose="020B0604020202020204" charset="0"/>
                          </a:rPr>
                          <m:t>𝑎</m:t>
                        </m:r>
                      </m:e>
                      <m:sub>
                        <m:r>
                          <a:rPr lang="en-US" b="0" i="1" smtClean="0">
                            <a:latin typeface="Cambria Math" panose="02040503050406030204" pitchFamily="18" charset="0"/>
                            <a:cs typeface="Golos Text" panose="020B0604020202020204" charset="0"/>
                          </a:rPr>
                          <m:t>𝑘</m:t>
                        </m:r>
                      </m:sub>
                    </m:sSub>
                    <m:r>
                      <a:rPr lang="en-US" i="1">
                        <a:latin typeface="Cambria Math" panose="02040503050406030204" pitchFamily="18" charset="0"/>
                        <a:cs typeface="Golos Text" panose="020B0604020202020204" charset="0"/>
                      </a:rPr>
                      <m:t>}</m:t>
                    </m:r>
                  </m:oMath>
                </a14:m>
                <a:r>
                  <a:rPr lang="en-US">
                    <a:latin typeface="Golos Text" panose="020B0604020202020204" charset="0"/>
                    <a:cs typeface="Golos Text" panose="020B0604020202020204" charset="0"/>
                  </a:rPr>
                  <a:t>, transition probability matrices {</a:t>
                </a:r>
                <a14:m>
                  <m:oMath xmlns:m="http://schemas.openxmlformats.org/officeDocument/2006/math">
                    <m:r>
                      <a:rPr lang="en-US" i="1" smtClean="0">
                        <a:latin typeface="Cambria Math" panose="02040503050406030204" pitchFamily="18" charset="0"/>
                        <a:cs typeface="Golos Text" panose="020B0604020202020204" charset="0"/>
                      </a:rPr>
                      <m:t>𝑃𝑎</m:t>
                    </m:r>
                  </m:oMath>
                </a14:m>
                <a:r>
                  <a:rPr lang="en-US">
                    <a:latin typeface="Golos Text" panose="020B0604020202020204" charset="0"/>
                    <a:cs typeface="Golos Text" panose="020B0604020202020204" charset="0"/>
                  </a:rPr>
                  <a:t>}, and a discount factor </a:t>
                </a:r>
                <a14:m>
                  <m:oMath xmlns:m="http://schemas.openxmlformats.org/officeDocument/2006/math">
                    <m:r>
                      <a:rPr lang="en-US" i="1" smtClean="0">
                        <a:latin typeface="Cambria Math" panose="02040503050406030204" pitchFamily="18" charset="0"/>
                        <a:cs typeface="Golos Text" panose="020B0604020202020204" charset="0"/>
                      </a:rPr>
                      <m:t>𝛾</m:t>
                    </m:r>
                    <m:r>
                      <a:rPr lang="en-US" i="1" smtClean="0">
                        <a:latin typeface="Cambria Math" panose="02040503050406030204" pitchFamily="18" charset="0"/>
                        <a:cs typeface="Golos Text" panose="020B0604020202020204" charset="0"/>
                      </a:rPr>
                      <m:t>∈(0,1) </m:t>
                    </m:r>
                  </m:oMath>
                </a14:m>
                <a:r>
                  <a:rPr lang="en-US">
                    <a:latin typeface="Golos Text" panose="020B0604020202020204" charset="0"/>
                    <a:cs typeface="Golos Text" panose="020B0604020202020204" charset="0"/>
                  </a:rPr>
                  <a:t>be given. Then the policy π given by </a:t>
                </a:r>
                <a14:m>
                  <m:oMath xmlns:m="http://schemas.openxmlformats.org/officeDocument/2006/math">
                    <m:r>
                      <a:rPr lang="en-US" i="1" smtClean="0">
                        <a:latin typeface="Cambria Math" panose="02040503050406030204" pitchFamily="18" charset="0"/>
                        <a:cs typeface="Golos Text" panose="020B0604020202020204" charset="0"/>
                      </a:rPr>
                      <m:t>𝜋</m:t>
                    </m:r>
                    <m:r>
                      <a:rPr lang="en-US" i="1" smtClean="0">
                        <a:latin typeface="Cambria Math" panose="02040503050406030204" pitchFamily="18" charset="0"/>
                        <a:cs typeface="Golos Text" panose="020B0604020202020204" charset="0"/>
                      </a:rPr>
                      <m:t>(</m:t>
                    </m:r>
                    <m:r>
                      <a:rPr lang="en-US" i="1" smtClean="0">
                        <a:latin typeface="Cambria Math" panose="02040503050406030204" pitchFamily="18" charset="0"/>
                        <a:cs typeface="Golos Text" panose="020B0604020202020204" charset="0"/>
                      </a:rPr>
                      <m:t>𝑠</m:t>
                    </m:r>
                    <m:r>
                      <a:rPr lang="en-US" i="1" smtClean="0">
                        <a:latin typeface="Cambria Math" panose="02040503050406030204" pitchFamily="18" charset="0"/>
                        <a:cs typeface="Golos Text" panose="020B0604020202020204" charset="0"/>
                      </a:rPr>
                      <m:t>)=</m:t>
                    </m:r>
                    <m:sSub>
                      <m:sSubPr>
                        <m:ctrlPr>
                          <a:rPr lang="en-US" i="1" smtClean="0">
                            <a:latin typeface="Cambria Math" panose="02040503050406030204" pitchFamily="18" charset="0"/>
                            <a:cs typeface="Golos Text" panose="020B0604020202020204" charset="0"/>
                          </a:rPr>
                        </m:ctrlPr>
                      </m:sSubPr>
                      <m:e>
                        <m:r>
                          <a:rPr lang="en-US" b="0" i="1" smtClean="0">
                            <a:latin typeface="Cambria Math" panose="02040503050406030204" pitchFamily="18" charset="0"/>
                            <a:cs typeface="Golos Text" panose="020B0604020202020204" charset="0"/>
                          </a:rPr>
                          <m:t>𝑎</m:t>
                        </m:r>
                      </m:e>
                      <m:sub>
                        <m:r>
                          <a:rPr lang="en-US" b="0" i="1" smtClean="0">
                            <a:latin typeface="Cambria Math" panose="02040503050406030204" pitchFamily="18" charset="0"/>
                            <a:cs typeface="Golos Text" panose="020B0604020202020204" charset="0"/>
                          </a:rPr>
                          <m:t>1</m:t>
                        </m:r>
                      </m:sub>
                    </m:sSub>
                  </m:oMath>
                </a14:m>
                <a:r>
                  <a:rPr lang="en-US">
                    <a:latin typeface="Golos Text" panose="020B0604020202020204" charset="0"/>
                    <a:cs typeface="Golos Text" panose="020B0604020202020204" charset="0"/>
                  </a:rPr>
                  <a:t> is optimal</a:t>
                </a:r>
              </a:p>
            </p:txBody>
          </p:sp>
        </mc:Choice>
        <mc:Fallback xmlns="">
          <p:sp>
            <p:nvSpPr>
              <p:cNvPr id="3" name="Hộp Văn bản 2">
                <a:extLst>
                  <a:ext uri="{FF2B5EF4-FFF2-40B4-BE49-F238E27FC236}">
                    <a16:creationId xmlns:a16="http://schemas.microsoft.com/office/drawing/2014/main" id="{DF90F7A6-B68F-E18A-D7D4-464451EA4224}"/>
                  </a:ext>
                </a:extLst>
              </p:cNvPr>
              <p:cNvSpPr txBox="1">
                <a:spLocks noRot="1" noChangeAspect="1" noMove="1" noResize="1" noEditPoints="1" noAdjustHandles="1" noChangeArrowheads="1" noChangeShapeType="1" noTextEdit="1"/>
              </p:cNvSpPr>
              <p:nvPr/>
            </p:nvSpPr>
            <p:spPr>
              <a:xfrm>
                <a:off x="537250" y="1604165"/>
                <a:ext cx="8177928" cy="523220"/>
              </a:xfrm>
              <a:prstGeom prst="rect">
                <a:avLst/>
              </a:prstGeom>
              <a:blipFill>
                <a:blip r:embed="rId2"/>
                <a:stretch>
                  <a:fillRect l="-224" t="-2326" b="-12791"/>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EEEF5285-6485-9873-080E-123A9AD57756}"/>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8512325E-562B-A1D7-AFD0-56A132039228}"/>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4090CE1D-23D5-5A8E-C72B-BAE7CEE84237}"/>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768AF922-6D8C-16E3-645C-FBB9BFB6BB29}"/>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6B9A42EC-27EC-69F7-A1AD-78D5793FF86D}"/>
                  </a:ext>
                </a:extLst>
              </p:cNvPr>
              <p:cNvSpPr txBox="1"/>
              <p:nvPr/>
            </p:nvSpPr>
            <p:spPr>
              <a:xfrm>
                <a:off x="1450906" y="3041911"/>
                <a:ext cx="1589601" cy="2339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i="1" smtClean="0">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 = </m:t>
                      </m:r>
                      <m:r>
                        <a:rPr lang="en-US" i="1">
                          <a:latin typeface="Cambria Math" panose="02040503050406030204" pitchFamily="18" charset="0"/>
                        </a:rPr>
                        <m:t>𝑅</m:t>
                      </m:r>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𝛾</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sSub>
                            <m:sSubPr>
                              <m:ctrlPr>
                                <a:rPr lang="en-US" i="1">
                                  <a:latin typeface="Cambria Math" panose="02040503050406030204" pitchFamily="18" charset="0"/>
                                  <a:ea typeface="Cambria Math" panose="02040503050406030204" pitchFamily="18" charset="0"/>
                                  <a:cs typeface="Golos Text" panose="020B0604020202020204" charset="0"/>
                                </a:rPr>
                              </m:ctrlPr>
                            </m:sSubPr>
                            <m:e>
                              <m:r>
                                <a:rPr lang="en-US" i="1">
                                  <a:latin typeface="Cambria Math" panose="02040503050406030204" pitchFamily="18" charset="0"/>
                                  <a:ea typeface="Cambria Math" panose="02040503050406030204" pitchFamily="18" charset="0"/>
                                  <a:cs typeface="Golos Text" panose="020B0604020202020204" charset="0"/>
                                </a:rPr>
                                <m:t>𝑎</m:t>
                              </m:r>
                            </m:e>
                            <m:sub>
                              <m:r>
                                <a:rPr lang="en-US" i="1">
                                  <a:latin typeface="Cambria Math" panose="02040503050406030204" pitchFamily="18" charset="0"/>
                                  <a:ea typeface="Cambria Math" panose="02040503050406030204" pitchFamily="18" charset="0"/>
                                  <a:cs typeface="Golos Text" panose="020B0604020202020204" charset="0"/>
                                </a:rPr>
                                <m:t>1</m:t>
                              </m:r>
                            </m:sub>
                          </m:sSub>
                        </m:sub>
                      </m:s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𝜋</m:t>
                          </m:r>
                        </m:sup>
                      </m:sSup>
                    </m:oMath>
                  </m:oMathPara>
                </a14:m>
                <a:endParaRPr lang="en-US"/>
              </a:p>
            </p:txBody>
          </p:sp>
        </mc:Choice>
        <mc:Fallback xmlns="">
          <p:sp>
            <p:nvSpPr>
              <p:cNvPr id="5" name="Hộp Văn bản 4">
                <a:extLst>
                  <a:ext uri="{FF2B5EF4-FFF2-40B4-BE49-F238E27FC236}">
                    <a16:creationId xmlns:a16="http://schemas.microsoft.com/office/drawing/2014/main" id="{6B9A42EC-27EC-69F7-A1AD-78D5793FF86D}"/>
                  </a:ext>
                </a:extLst>
              </p:cNvPr>
              <p:cNvSpPr txBox="1">
                <a:spLocks noRot="1" noChangeAspect="1" noMove="1" noResize="1" noEditPoints="1" noAdjustHandles="1" noChangeArrowheads="1" noChangeShapeType="1" noTextEdit="1"/>
              </p:cNvSpPr>
              <p:nvPr/>
            </p:nvSpPr>
            <p:spPr>
              <a:xfrm>
                <a:off x="1450906" y="3041911"/>
                <a:ext cx="1589601" cy="233910"/>
              </a:xfrm>
              <a:prstGeom prst="rect">
                <a:avLst/>
              </a:prstGeom>
              <a:blipFill>
                <a:blip r:embed="rId3"/>
                <a:stretch>
                  <a:fillRect b="-18421"/>
                </a:stretch>
              </a:blipFill>
            </p:spPr>
            <p:txBody>
              <a:bodyPr/>
              <a:lstStyle/>
              <a:p>
                <a:r>
                  <a:rPr lang="en-US">
                    <a:noFill/>
                  </a:rPr>
                  <a:t> </a:t>
                </a:r>
              </a:p>
            </p:txBody>
          </p:sp>
        </mc:Fallback>
      </mc:AlternateContent>
      <p:cxnSp>
        <p:nvCxnSpPr>
          <p:cNvPr id="8" name="Đường nối Thẳng 7">
            <a:extLst>
              <a:ext uri="{FF2B5EF4-FFF2-40B4-BE49-F238E27FC236}">
                <a16:creationId xmlns:a16="http://schemas.microsoft.com/office/drawing/2014/main" id="{B2DA3CEC-9CB5-A40F-238B-75FD34C0EC88}"/>
              </a:ext>
            </a:extLst>
          </p:cNvPr>
          <p:cNvCxnSpPr>
            <a:cxnSpLocks/>
          </p:cNvCxnSpPr>
          <p:nvPr/>
        </p:nvCxnSpPr>
        <p:spPr>
          <a:xfrm>
            <a:off x="4578176" y="2569213"/>
            <a:ext cx="0" cy="1789245"/>
          </a:xfrm>
          <a:prstGeom prst="line">
            <a:avLst/>
          </a:prstGeom>
          <a:ln w="28575">
            <a:solidFill>
              <a:srgbClr val="33374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473F7303-3AEF-0ECB-88AC-8E30549B8F17}"/>
                  </a:ext>
                </a:extLst>
              </p:cNvPr>
              <p:cNvSpPr txBox="1"/>
              <p:nvPr/>
            </p:nvSpPr>
            <p:spPr>
              <a:xfrm>
                <a:off x="852932" y="3404221"/>
                <a:ext cx="2634200" cy="237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sym typeface="Wingdings" panose="05000000000000000000" pitchFamily="2" charset="2"/>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i="1" smtClean="0">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𝐼</m:t>
                          </m:r>
                          <m:r>
                            <a:rPr lang="en-US" b="1"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sSub>
                                <m:sSubPr>
                                  <m:ctrlPr>
                                    <a:rPr lang="en-US" i="1">
                                      <a:latin typeface="Cambria Math" panose="02040503050406030204" pitchFamily="18" charset="0"/>
                                      <a:ea typeface="Cambria Math" panose="02040503050406030204" pitchFamily="18" charset="0"/>
                                      <a:cs typeface="Golos Text" panose="020B0604020202020204" charset="0"/>
                                    </a:rPr>
                                  </m:ctrlPr>
                                </m:sSubPr>
                                <m:e>
                                  <m:r>
                                    <a:rPr lang="en-US" i="1">
                                      <a:latin typeface="Cambria Math" panose="02040503050406030204" pitchFamily="18" charset="0"/>
                                      <a:ea typeface="Cambria Math" panose="02040503050406030204" pitchFamily="18" charset="0"/>
                                      <a:cs typeface="Golos Text" panose="020B0604020202020204" charset="0"/>
                                    </a:rPr>
                                    <m:t>𝑎</m:t>
                                  </m:r>
                                </m:e>
                                <m:sub>
                                  <m:r>
                                    <a:rPr lang="en-US" i="1">
                                      <a:latin typeface="Cambria Math" panose="02040503050406030204" pitchFamily="18" charset="0"/>
                                      <a:ea typeface="Cambria Math" panose="02040503050406030204" pitchFamily="18" charset="0"/>
                                      <a:cs typeface="Golos Text" panose="020B0604020202020204" charset="0"/>
                                    </a:rPr>
                                    <m:t>1</m:t>
                                  </m:r>
                                </m:sub>
                              </m:sSub>
                            </m:sub>
                          </m:sSub>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𝑅</m:t>
                      </m:r>
                    </m:oMath>
                  </m:oMathPara>
                </a14:m>
                <a:endParaRPr lang="en-US"/>
              </a:p>
            </p:txBody>
          </p:sp>
        </mc:Choice>
        <mc:Fallback xmlns="">
          <p:sp>
            <p:nvSpPr>
              <p:cNvPr id="12" name="Hộp Văn bản 11">
                <a:extLst>
                  <a:ext uri="{FF2B5EF4-FFF2-40B4-BE49-F238E27FC236}">
                    <a16:creationId xmlns:a16="http://schemas.microsoft.com/office/drawing/2014/main" id="{473F7303-3AEF-0ECB-88AC-8E30549B8F17}"/>
                  </a:ext>
                </a:extLst>
              </p:cNvPr>
              <p:cNvSpPr txBox="1">
                <a:spLocks noRot="1" noChangeAspect="1" noMove="1" noResize="1" noEditPoints="1" noAdjustHandles="1" noChangeArrowheads="1" noChangeShapeType="1" noTextEdit="1"/>
              </p:cNvSpPr>
              <p:nvPr/>
            </p:nvSpPr>
            <p:spPr>
              <a:xfrm>
                <a:off x="852932" y="3404221"/>
                <a:ext cx="2634200" cy="237694"/>
              </a:xfrm>
              <a:prstGeom prst="rect">
                <a:avLst/>
              </a:prstGeom>
              <a:blipFill>
                <a:blip r:embed="rId4"/>
                <a:stretch>
                  <a:fillRect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FBC6AFE6-4783-137F-5BEB-55FD991CB047}"/>
                  </a:ext>
                </a:extLst>
              </p:cNvPr>
              <p:cNvSpPr txBox="1"/>
              <p:nvPr/>
            </p:nvSpPr>
            <p:spPr>
              <a:xfrm>
                <a:off x="5178277" y="2563872"/>
                <a:ext cx="2634200" cy="3196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cs typeface="Golos Text" panose="020B0604020202020204" charset="0"/>
                        </a:rPr>
                        <m:t>∈</m:t>
                      </m:r>
                      <m:func>
                        <m:funcPr>
                          <m:ctrlPr>
                            <a:rPr lang="en-US" i="1" smtClean="0">
                              <a:latin typeface="Cambria Math" panose="02040503050406030204" pitchFamily="18" charset="0"/>
                              <a:cs typeface="Golos Text" panose="020B0604020202020204" charset="0"/>
                            </a:rPr>
                          </m:ctrlPr>
                        </m:funcPr>
                        <m:fName>
                          <m:limLow>
                            <m:limLowPr>
                              <m:ctrlPr>
                                <a:rPr lang="en-US" i="1" smtClean="0">
                                  <a:latin typeface="Cambria Math" panose="02040503050406030204" pitchFamily="18" charset="0"/>
                                  <a:cs typeface="Golos Text" panose="020B0604020202020204" charset="0"/>
                                </a:rPr>
                              </m:ctrlPr>
                            </m:limLowPr>
                            <m:e>
                              <m:r>
                                <m:rPr>
                                  <m:sty m:val="p"/>
                                </m:rPr>
                                <a:rPr lang="en-US" b="0" i="0" smtClean="0">
                                  <a:latin typeface="Cambria Math" panose="02040503050406030204" pitchFamily="18" charset="0"/>
                                  <a:cs typeface="Golos Text" panose="020B0604020202020204" charset="0"/>
                                </a:rPr>
                                <m:t>arg</m:t>
                              </m:r>
                              <m:r>
                                <m:rPr>
                                  <m:sty m:val="p"/>
                                </m:rPr>
                                <a:rPr lang="en-US" i="0" smtClean="0">
                                  <a:latin typeface="Cambria Math" panose="02040503050406030204" pitchFamily="18" charset="0"/>
                                  <a:cs typeface="Golos Text" panose="020B0604020202020204" charset="0"/>
                                </a:rPr>
                                <m:t>max</m:t>
                              </m:r>
                            </m:e>
                            <m:lim>
                              <m:r>
                                <a:rPr lang="en-US" i="1">
                                  <a:latin typeface="Cambria Math" panose="02040503050406030204" pitchFamily="18" charset="0"/>
                                  <a:cs typeface="Golos Text" panose="020B0604020202020204" charset="0"/>
                                </a:rPr>
                                <m:t>𝑎</m:t>
                              </m:r>
                              <m:r>
                                <a:rPr lang="en-US" i="1">
                                  <a:latin typeface="Cambria Math" panose="02040503050406030204" pitchFamily="18" charset="0"/>
                                </a:rPr>
                                <m:t>∈</m:t>
                              </m:r>
                              <m:r>
                                <a:rPr lang="en-US" i="1">
                                  <a:latin typeface="Cambria Math" panose="02040503050406030204" pitchFamily="18" charset="0"/>
                                </a:rPr>
                                <m:t>𝐴</m:t>
                              </m:r>
                            </m:lim>
                          </m:limLow>
                        </m:fName>
                        <m:e>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m:oMathPara>
                </a14:m>
                <a:endParaRPr lang="en-US"/>
              </a:p>
            </p:txBody>
          </p:sp>
        </mc:Choice>
        <mc:Fallback xmlns="">
          <p:sp>
            <p:nvSpPr>
              <p:cNvPr id="13" name="Hộp Văn bản 12">
                <a:extLst>
                  <a:ext uri="{FF2B5EF4-FFF2-40B4-BE49-F238E27FC236}">
                    <a16:creationId xmlns:a16="http://schemas.microsoft.com/office/drawing/2014/main" id="{FBC6AFE6-4783-137F-5BEB-55FD991CB047}"/>
                  </a:ext>
                </a:extLst>
              </p:cNvPr>
              <p:cNvSpPr txBox="1">
                <a:spLocks noRot="1" noChangeAspect="1" noMove="1" noResize="1" noEditPoints="1" noAdjustHandles="1" noChangeArrowheads="1" noChangeShapeType="1" noTextEdit="1"/>
              </p:cNvSpPr>
              <p:nvPr/>
            </p:nvSpPr>
            <p:spPr>
              <a:xfrm>
                <a:off x="5178277" y="2563872"/>
                <a:ext cx="2634200" cy="319639"/>
              </a:xfrm>
              <a:prstGeom prst="rect">
                <a:avLst/>
              </a:prstGeom>
              <a:blipFill>
                <a:blip r:embed="rId5"/>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BD3BFE9-8E95-BF08-8139-824EB169C716}"/>
                  </a:ext>
                </a:extLst>
              </p:cNvPr>
              <p:cNvSpPr txBox="1"/>
              <p:nvPr/>
            </p:nvSpPr>
            <p:spPr>
              <a:xfrm>
                <a:off x="5024801" y="2884837"/>
                <a:ext cx="3441285" cy="5228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cs typeface="Golos Text" panose="020B0604020202020204" charset="0"/>
                        </a:rPr>
                        <m:t>∈</m:t>
                      </m:r>
                      <m:func>
                        <m:funcPr>
                          <m:ctrlPr>
                            <a:rPr lang="en-US" i="1">
                              <a:latin typeface="Cambria Math" panose="02040503050406030204" pitchFamily="18" charset="0"/>
                              <a:cs typeface="Golos Text" panose="020B0604020202020204" charset="0"/>
                            </a:rPr>
                          </m:ctrlPr>
                        </m:funcPr>
                        <m:fName>
                          <m:limLow>
                            <m:limLowPr>
                              <m:ctrlPr>
                                <a:rPr lang="en-US" i="1">
                                  <a:latin typeface="Cambria Math" panose="02040503050406030204" pitchFamily="18" charset="0"/>
                                  <a:cs typeface="Golos Text" panose="020B0604020202020204" charset="0"/>
                                </a:rPr>
                              </m:ctrlPr>
                            </m:limLowPr>
                            <m:e>
                              <m:r>
                                <m:rPr>
                                  <m:sty m:val="p"/>
                                </m:rPr>
                                <a:rPr lang="en-US">
                                  <a:latin typeface="Cambria Math" panose="02040503050406030204" pitchFamily="18" charset="0"/>
                                  <a:cs typeface="Golos Text" panose="020B0604020202020204" charset="0"/>
                                </a:rPr>
                                <m:t>argmax</m:t>
                              </m:r>
                            </m:e>
                            <m:lim>
                              <m:r>
                                <a:rPr lang="en-US" i="1">
                                  <a:latin typeface="Cambria Math" panose="02040503050406030204" pitchFamily="18" charset="0"/>
                                  <a:cs typeface="Golos Text" panose="020B0604020202020204" charset="0"/>
                                </a:rPr>
                                <m:t>𝑎</m:t>
                              </m:r>
                              <m:r>
                                <a:rPr lang="en-US" i="1">
                                  <a:latin typeface="Cambria Math" panose="02040503050406030204" pitchFamily="18" charset="0"/>
                                </a:rPr>
                                <m:t>∈</m:t>
                              </m:r>
                              <m:r>
                                <a:rPr lang="en-US" i="1">
                                  <a:latin typeface="Cambria Math" panose="02040503050406030204" pitchFamily="18" charset="0"/>
                                </a:rPr>
                                <m:t>𝐴</m:t>
                              </m:r>
                            </m:lim>
                          </m:limLow>
                        </m:fName>
                        <m:e>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𝑠𝑎</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nary>
                        </m:e>
                      </m:func>
                    </m:oMath>
                  </m:oMathPara>
                </a14:m>
                <a:endParaRPr lang="en-US"/>
              </a:p>
            </p:txBody>
          </p:sp>
        </mc:Choice>
        <mc:Fallback xmlns="">
          <p:sp>
            <p:nvSpPr>
              <p:cNvPr id="14" name="Hộp Văn bản 13">
                <a:extLst>
                  <a:ext uri="{FF2B5EF4-FFF2-40B4-BE49-F238E27FC236}">
                    <a16:creationId xmlns:a16="http://schemas.microsoft.com/office/drawing/2014/main" id="{EBD3BFE9-8E95-BF08-8139-824EB169C716}"/>
                  </a:ext>
                </a:extLst>
              </p:cNvPr>
              <p:cNvSpPr txBox="1">
                <a:spLocks noRot="1" noChangeAspect="1" noMove="1" noResize="1" noEditPoints="1" noAdjustHandles="1" noChangeArrowheads="1" noChangeShapeType="1" noTextEdit="1"/>
              </p:cNvSpPr>
              <p:nvPr/>
            </p:nvSpPr>
            <p:spPr>
              <a:xfrm>
                <a:off x="5024801" y="2884837"/>
                <a:ext cx="3441285" cy="522835"/>
              </a:xfrm>
              <a:prstGeom prst="rect">
                <a:avLst/>
              </a:prstGeom>
              <a:blipFill>
                <a:blip r:embed="rId6"/>
                <a:stretch>
                  <a:fillRect t="-144186" r="-3009" b="-20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ộp Văn bản 14">
                <a:extLst>
                  <a:ext uri="{FF2B5EF4-FFF2-40B4-BE49-F238E27FC236}">
                    <a16:creationId xmlns:a16="http://schemas.microsoft.com/office/drawing/2014/main" id="{F68105FE-4CB8-CDBF-1BFC-A1ECF09E8284}"/>
                  </a:ext>
                </a:extLst>
              </p:cNvPr>
              <p:cNvSpPr txBox="1"/>
              <p:nvPr/>
            </p:nvSpPr>
            <p:spPr>
              <a:xfrm>
                <a:off x="5178277" y="3443655"/>
                <a:ext cx="3212843" cy="5300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sym typeface="Wingdings" panose="05000000000000000000" pitchFamily="2" charset="2"/>
                        </a:rPr>
                        <m:t>⟺</m:t>
                      </m:r>
                      <m:r>
                        <a:rPr lang="en-US" i="1">
                          <a:latin typeface="Cambria Math" panose="02040503050406030204" pitchFamily="18" charset="0"/>
                          <a:ea typeface="Cambria Math" panose="02040503050406030204" pitchFamily="18" charset="0"/>
                          <a:sym typeface="Wingdings" panose="05000000000000000000" pitchFamily="2" charset="2"/>
                        </a:rPr>
                        <m:t> </m:t>
                      </m:r>
                      <m:nary>
                        <m:naryPr>
                          <m:chr m:val="∑"/>
                          <m:supHide m:val="on"/>
                          <m:ctrlPr>
                            <a:rPr lang="en-US" i="1">
                              <a:latin typeface="Cambria Math" panose="02040503050406030204" pitchFamily="18" charset="0"/>
                              <a:ea typeface="Cambria Math" panose="02040503050406030204" pitchFamily="18" charset="0"/>
                            </a:rPr>
                          </m:ctrlPr>
                        </m:naryPr>
                        <m:sub>
                          <m:sSup>
                            <m:sSupPr>
                              <m:ctrlPr>
                                <a:rPr lang="en-US" i="1">
                                  <a:latin typeface="Cambria Math" panose="02040503050406030204" pitchFamily="18" charset="0"/>
                                  <a:ea typeface="Cambria Math" panose="02040503050406030204" pitchFamily="18" charset="0"/>
                                </a:rPr>
                              </m:ctrlPr>
                            </m:sSupPr>
                            <m:e>
                              <m:r>
                                <m:rPr>
                                  <m:brk m:alnAt="7"/>
                                </m:rP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e>
                          </m:d>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nary>
                      <m:r>
                        <a:rPr lang="en-US" b="0" i="1" smtClean="0">
                          <a:latin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𝑠𝑎</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nary>
                    </m:oMath>
                  </m:oMathPara>
                </a14:m>
                <a:endParaRPr lang="en-US"/>
              </a:p>
            </p:txBody>
          </p:sp>
        </mc:Choice>
        <mc:Fallback xmlns="">
          <p:sp>
            <p:nvSpPr>
              <p:cNvPr id="15" name="Hộp Văn bản 14">
                <a:extLst>
                  <a:ext uri="{FF2B5EF4-FFF2-40B4-BE49-F238E27FC236}">
                    <a16:creationId xmlns:a16="http://schemas.microsoft.com/office/drawing/2014/main" id="{F68105FE-4CB8-CDBF-1BFC-A1ECF09E8284}"/>
                  </a:ext>
                </a:extLst>
              </p:cNvPr>
              <p:cNvSpPr txBox="1">
                <a:spLocks noRot="1" noChangeAspect="1" noMove="1" noResize="1" noEditPoints="1" noAdjustHandles="1" noChangeArrowheads="1" noChangeShapeType="1" noTextEdit="1"/>
              </p:cNvSpPr>
              <p:nvPr/>
            </p:nvSpPr>
            <p:spPr>
              <a:xfrm>
                <a:off x="5178277" y="3443655"/>
                <a:ext cx="3212843" cy="530082"/>
              </a:xfrm>
              <a:prstGeom prst="rect">
                <a:avLst/>
              </a:prstGeom>
              <a:blipFill>
                <a:blip r:embed="rId7"/>
                <a:stretch>
                  <a:fillRect l="-11006" t="-143678" r="-7970"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0F1633B5-94FA-FE25-3E43-35AFEA060AED}"/>
                  </a:ext>
                </a:extLst>
              </p:cNvPr>
              <p:cNvSpPr txBox="1"/>
              <p:nvPr/>
            </p:nvSpPr>
            <p:spPr>
              <a:xfrm>
                <a:off x="5178277" y="4060070"/>
                <a:ext cx="1333140" cy="2339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sub>
                      </m:sSub>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𝑎</m:t>
                          </m:r>
                        </m:sub>
                      </m:sSub>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oMath>
                  </m:oMathPara>
                </a14:m>
                <a:endParaRPr lang="en-US"/>
              </a:p>
            </p:txBody>
          </p:sp>
        </mc:Choice>
        <mc:Fallback xmlns="">
          <p:sp>
            <p:nvSpPr>
              <p:cNvPr id="16" name="Hộp Văn bản 15">
                <a:extLst>
                  <a:ext uri="{FF2B5EF4-FFF2-40B4-BE49-F238E27FC236}">
                    <a16:creationId xmlns:a16="http://schemas.microsoft.com/office/drawing/2014/main" id="{0F1633B5-94FA-FE25-3E43-35AFEA060AED}"/>
                  </a:ext>
                </a:extLst>
              </p:cNvPr>
              <p:cNvSpPr txBox="1">
                <a:spLocks noRot="1" noChangeAspect="1" noMove="1" noResize="1" noEditPoints="1" noAdjustHandles="1" noChangeArrowheads="1" noChangeShapeType="1" noTextEdit="1"/>
              </p:cNvSpPr>
              <p:nvPr/>
            </p:nvSpPr>
            <p:spPr>
              <a:xfrm>
                <a:off x="5178277" y="4060070"/>
                <a:ext cx="1333140" cy="233910"/>
              </a:xfrm>
              <a:prstGeom prst="rect">
                <a:avLst/>
              </a:prstGeom>
              <a:blipFill>
                <a:blip r:embed="rId8"/>
                <a:stretch>
                  <a:fillRect l="-3196" r="-1370" b="-15789"/>
                </a:stretch>
              </a:blipFill>
            </p:spPr>
            <p:txBody>
              <a:bodyPr/>
              <a:lstStyle/>
              <a:p>
                <a:r>
                  <a:rPr lang="en-US">
                    <a:noFill/>
                  </a:rPr>
                  <a:t> </a:t>
                </a:r>
              </a:p>
            </p:txBody>
          </p:sp>
        </mc:Fallback>
      </mc:AlternateContent>
      <p:sp>
        <p:nvSpPr>
          <p:cNvPr id="6" name="Chỗ dành sẵn cho Số hiệu Bản chiếu 4">
            <a:extLst>
              <a:ext uri="{FF2B5EF4-FFF2-40B4-BE49-F238E27FC236}">
                <a16:creationId xmlns:a16="http://schemas.microsoft.com/office/drawing/2014/main" id="{D81E9C24-CFE4-9834-0B4B-78AD3CCD3F40}"/>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13</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427549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CE886-47D9-52B3-B826-69FB0A4F1062}"/>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B88B8797-25B8-0FAA-558A-441014869C98}"/>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Finite State Spaces</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5DF6941E-2E7A-A8CC-4DAF-55CDFEAAB73F}"/>
                  </a:ext>
                </a:extLst>
              </p:cNvPr>
              <p:cNvSpPr txBox="1"/>
              <p:nvPr/>
            </p:nvSpPr>
            <p:spPr>
              <a:xfrm>
                <a:off x="537250" y="1600613"/>
                <a:ext cx="8177928" cy="523220"/>
              </a:xfrm>
              <a:prstGeom prst="rect">
                <a:avLst/>
              </a:prstGeom>
              <a:noFill/>
            </p:spPr>
            <p:txBody>
              <a:bodyPr wrap="square">
                <a:spAutoFit/>
              </a:bodyPr>
              <a:lstStyle/>
              <a:p>
                <a:r>
                  <a:rPr lang="en-US">
                    <a:latin typeface="Golos Text" panose="020B0604020202020204" charset="0"/>
                    <a:cs typeface="Golos Text" panose="020B0604020202020204" charset="0"/>
                  </a:rPr>
                  <a:t>Let a finite state space </a:t>
                </a:r>
                <a14:m>
                  <m:oMath xmlns:m="http://schemas.openxmlformats.org/officeDocument/2006/math">
                    <m:r>
                      <a:rPr lang="en-US" i="1" smtClean="0">
                        <a:latin typeface="Cambria Math" panose="02040503050406030204" pitchFamily="18" charset="0"/>
                        <a:cs typeface="Golos Text" panose="020B0604020202020204" charset="0"/>
                      </a:rPr>
                      <m:t>𝑆</m:t>
                    </m:r>
                  </m:oMath>
                </a14:m>
                <a:r>
                  <a:rPr lang="en-US">
                    <a:latin typeface="Golos Text" panose="020B0604020202020204" charset="0"/>
                    <a:cs typeface="Golos Text" panose="020B0604020202020204" charset="0"/>
                  </a:rPr>
                  <a:t>, a set of actions </a:t>
                </a:r>
                <a14:m>
                  <m:oMath xmlns:m="http://schemas.openxmlformats.org/officeDocument/2006/math">
                    <m:r>
                      <a:rPr lang="en-US" i="1" smtClean="0">
                        <a:latin typeface="Cambria Math" panose="02040503050406030204" pitchFamily="18" charset="0"/>
                        <a:cs typeface="Golos Text" panose="020B0604020202020204" charset="0"/>
                      </a:rPr>
                      <m:t>𝐴</m:t>
                    </m:r>
                    <m:r>
                      <a:rPr lang="en-US" i="1" smtClean="0">
                        <a:latin typeface="Cambria Math" panose="02040503050406030204" pitchFamily="18" charset="0"/>
                        <a:cs typeface="Golos Text" panose="020B0604020202020204" charset="0"/>
                      </a:rPr>
                      <m:t>={</m:t>
                    </m:r>
                    <m:sSub>
                      <m:sSubPr>
                        <m:ctrlPr>
                          <a:rPr lang="en-US" i="1">
                            <a:latin typeface="Cambria Math" panose="02040503050406030204" pitchFamily="18" charset="0"/>
                            <a:cs typeface="Golos Text" panose="020B0604020202020204" charset="0"/>
                          </a:rPr>
                        </m:ctrlPr>
                      </m:sSubPr>
                      <m:e>
                        <m:r>
                          <a:rPr lang="en-US" i="1">
                            <a:latin typeface="Cambria Math" panose="02040503050406030204" pitchFamily="18" charset="0"/>
                            <a:cs typeface="Golos Text" panose="020B0604020202020204" charset="0"/>
                          </a:rPr>
                          <m:t>𝑎</m:t>
                        </m:r>
                      </m:e>
                      <m:sub>
                        <m:r>
                          <a:rPr lang="en-US" i="1">
                            <a:latin typeface="Cambria Math" panose="02040503050406030204" pitchFamily="18" charset="0"/>
                            <a:cs typeface="Golos Text" panose="020B0604020202020204" charset="0"/>
                          </a:rPr>
                          <m:t>1</m:t>
                        </m:r>
                      </m:sub>
                    </m:sSub>
                    <m:r>
                      <a:rPr lang="en-US" i="1">
                        <a:latin typeface="Cambria Math" panose="02040503050406030204" pitchFamily="18" charset="0"/>
                        <a:cs typeface="Golos Text" panose="020B0604020202020204" charset="0"/>
                      </a:rPr>
                      <m:t>, …,</m:t>
                    </m:r>
                    <m:sSub>
                      <m:sSubPr>
                        <m:ctrlPr>
                          <a:rPr lang="en-US" i="1">
                            <a:latin typeface="Cambria Math" panose="02040503050406030204" pitchFamily="18" charset="0"/>
                            <a:cs typeface="Golos Text" panose="020B0604020202020204" charset="0"/>
                          </a:rPr>
                        </m:ctrlPr>
                      </m:sSubPr>
                      <m:e>
                        <m:r>
                          <a:rPr lang="en-US" i="1">
                            <a:latin typeface="Cambria Math" panose="02040503050406030204" pitchFamily="18" charset="0"/>
                            <a:cs typeface="Golos Text" panose="020B0604020202020204" charset="0"/>
                          </a:rPr>
                          <m:t>𝑎</m:t>
                        </m:r>
                      </m:e>
                      <m:sub>
                        <m:r>
                          <a:rPr lang="en-US" i="1">
                            <a:latin typeface="Cambria Math" panose="02040503050406030204" pitchFamily="18" charset="0"/>
                            <a:cs typeface="Golos Text" panose="020B0604020202020204" charset="0"/>
                          </a:rPr>
                          <m:t>𝑘</m:t>
                        </m:r>
                      </m:sub>
                    </m:sSub>
                    <m:r>
                      <a:rPr lang="en-US" i="1">
                        <a:latin typeface="Cambria Math" panose="02040503050406030204" pitchFamily="18" charset="0"/>
                        <a:cs typeface="Golos Text" panose="020B0604020202020204" charset="0"/>
                      </a:rPr>
                      <m:t>}</m:t>
                    </m:r>
                  </m:oMath>
                </a14:m>
                <a:r>
                  <a:rPr lang="en-US">
                    <a:latin typeface="Golos Text" panose="020B0604020202020204" charset="0"/>
                    <a:cs typeface="Golos Text" panose="020B0604020202020204" charset="0"/>
                  </a:rPr>
                  <a:t>, transition probability matrices {</a:t>
                </a:r>
                <a14:m>
                  <m:oMath xmlns:m="http://schemas.openxmlformats.org/officeDocument/2006/math">
                    <m:r>
                      <a:rPr lang="en-US" i="1" smtClean="0">
                        <a:latin typeface="Cambria Math" panose="02040503050406030204" pitchFamily="18" charset="0"/>
                        <a:cs typeface="Golos Text" panose="020B0604020202020204" charset="0"/>
                      </a:rPr>
                      <m:t>𝑃𝑎</m:t>
                    </m:r>
                  </m:oMath>
                </a14:m>
                <a:r>
                  <a:rPr lang="en-US">
                    <a:latin typeface="Golos Text" panose="020B0604020202020204" charset="0"/>
                    <a:cs typeface="Golos Text" panose="020B0604020202020204" charset="0"/>
                  </a:rPr>
                  <a:t>}, and a discount factor </a:t>
                </a:r>
                <a14:m>
                  <m:oMath xmlns:m="http://schemas.openxmlformats.org/officeDocument/2006/math">
                    <m:r>
                      <a:rPr lang="en-US" i="1" smtClean="0">
                        <a:latin typeface="Cambria Math" panose="02040503050406030204" pitchFamily="18" charset="0"/>
                        <a:cs typeface="Golos Text" panose="020B0604020202020204" charset="0"/>
                      </a:rPr>
                      <m:t>𝛾</m:t>
                    </m:r>
                    <m:r>
                      <a:rPr lang="en-US" i="1" smtClean="0">
                        <a:latin typeface="Cambria Math" panose="02040503050406030204" pitchFamily="18" charset="0"/>
                        <a:cs typeface="Golos Text" panose="020B0604020202020204" charset="0"/>
                      </a:rPr>
                      <m:t>∈(0,1) </m:t>
                    </m:r>
                  </m:oMath>
                </a14:m>
                <a:r>
                  <a:rPr lang="en-US">
                    <a:latin typeface="Golos Text" panose="020B0604020202020204" charset="0"/>
                    <a:cs typeface="Golos Text" panose="020B0604020202020204" charset="0"/>
                  </a:rPr>
                  <a:t>be given. Then the policy π given by </a:t>
                </a:r>
                <a14:m>
                  <m:oMath xmlns:m="http://schemas.openxmlformats.org/officeDocument/2006/math">
                    <m:r>
                      <a:rPr lang="en-US" i="1" smtClean="0">
                        <a:latin typeface="Cambria Math" panose="02040503050406030204" pitchFamily="18" charset="0"/>
                        <a:cs typeface="Golos Text" panose="020B0604020202020204" charset="0"/>
                      </a:rPr>
                      <m:t>𝜋</m:t>
                    </m:r>
                    <m:r>
                      <a:rPr lang="en-US" i="1" smtClean="0">
                        <a:latin typeface="Cambria Math" panose="02040503050406030204" pitchFamily="18" charset="0"/>
                        <a:cs typeface="Golos Text" panose="020B0604020202020204" charset="0"/>
                      </a:rPr>
                      <m:t>(</m:t>
                    </m:r>
                    <m:r>
                      <a:rPr lang="en-US" i="1" smtClean="0">
                        <a:latin typeface="Cambria Math" panose="02040503050406030204" pitchFamily="18" charset="0"/>
                        <a:cs typeface="Golos Text" panose="020B0604020202020204" charset="0"/>
                      </a:rPr>
                      <m:t>𝑠</m:t>
                    </m:r>
                    <m:r>
                      <a:rPr lang="en-US" i="1" smtClean="0">
                        <a:latin typeface="Cambria Math" panose="02040503050406030204" pitchFamily="18" charset="0"/>
                        <a:cs typeface="Golos Text" panose="020B0604020202020204" charset="0"/>
                      </a:rPr>
                      <m:t>)=</m:t>
                    </m:r>
                    <m:sSub>
                      <m:sSubPr>
                        <m:ctrlPr>
                          <a:rPr lang="en-US" i="1" smtClean="0">
                            <a:latin typeface="Cambria Math" panose="02040503050406030204" pitchFamily="18" charset="0"/>
                            <a:cs typeface="Golos Text" panose="020B0604020202020204" charset="0"/>
                          </a:rPr>
                        </m:ctrlPr>
                      </m:sSubPr>
                      <m:e>
                        <m:r>
                          <a:rPr lang="en-US" b="0" i="1" smtClean="0">
                            <a:latin typeface="Cambria Math" panose="02040503050406030204" pitchFamily="18" charset="0"/>
                            <a:cs typeface="Golos Text" panose="020B0604020202020204" charset="0"/>
                          </a:rPr>
                          <m:t>𝑎</m:t>
                        </m:r>
                      </m:e>
                      <m:sub>
                        <m:r>
                          <a:rPr lang="en-US" b="0" i="1" smtClean="0">
                            <a:latin typeface="Cambria Math" panose="02040503050406030204" pitchFamily="18" charset="0"/>
                            <a:cs typeface="Golos Text" panose="020B0604020202020204" charset="0"/>
                          </a:rPr>
                          <m:t>1</m:t>
                        </m:r>
                      </m:sub>
                    </m:sSub>
                  </m:oMath>
                </a14:m>
                <a:r>
                  <a:rPr lang="en-US">
                    <a:latin typeface="Golos Text" panose="020B0604020202020204" charset="0"/>
                    <a:cs typeface="Golos Text" panose="020B0604020202020204" charset="0"/>
                  </a:rPr>
                  <a:t> is optimal</a:t>
                </a:r>
              </a:p>
            </p:txBody>
          </p:sp>
        </mc:Choice>
        <mc:Fallback xmlns="">
          <p:sp>
            <p:nvSpPr>
              <p:cNvPr id="3" name="Hộp Văn bản 2">
                <a:extLst>
                  <a:ext uri="{FF2B5EF4-FFF2-40B4-BE49-F238E27FC236}">
                    <a16:creationId xmlns:a16="http://schemas.microsoft.com/office/drawing/2014/main" id="{5DF6941E-2E7A-A8CC-4DAF-55CDFEAAB73F}"/>
                  </a:ext>
                </a:extLst>
              </p:cNvPr>
              <p:cNvSpPr txBox="1">
                <a:spLocks noRot="1" noChangeAspect="1" noMove="1" noResize="1" noEditPoints="1" noAdjustHandles="1" noChangeArrowheads="1" noChangeShapeType="1" noTextEdit="1"/>
              </p:cNvSpPr>
              <p:nvPr/>
            </p:nvSpPr>
            <p:spPr>
              <a:xfrm>
                <a:off x="537250" y="1600613"/>
                <a:ext cx="8177928" cy="523220"/>
              </a:xfrm>
              <a:prstGeom prst="rect">
                <a:avLst/>
              </a:prstGeom>
              <a:blipFill>
                <a:blip r:embed="rId2"/>
                <a:stretch>
                  <a:fillRect l="-224" t="-2353" b="-12941"/>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E3905B99-FF36-8458-93C7-2AFD4279DACD}"/>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FE8BC89B-588D-2B63-1AC1-0D7C2B229C18}"/>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835D5B91-FB23-8767-2717-C7AFCAC0A7D2}"/>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15BC1A9C-2732-860D-7E42-F98CF3ECAF3E}"/>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32E55BEB-D90B-3177-F0D9-D8F4264F5D93}"/>
                  </a:ext>
                </a:extLst>
              </p:cNvPr>
              <p:cNvSpPr txBox="1"/>
              <p:nvPr/>
            </p:nvSpPr>
            <p:spPr>
              <a:xfrm>
                <a:off x="3033525" y="2571750"/>
                <a:ext cx="3076949" cy="237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𝐼</m:t>
                          </m:r>
                          <m:r>
                            <a:rPr lang="en-US" b="1"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sSub>
                                <m:sSubPr>
                                  <m:ctrlPr>
                                    <a:rPr lang="en-US" i="1">
                                      <a:latin typeface="Cambria Math" panose="02040503050406030204" pitchFamily="18" charset="0"/>
                                      <a:ea typeface="Cambria Math" panose="02040503050406030204" pitchFamily="18" charset="0"/>
                                      <a:cs typeface="Golos Text" panose="020B0604020202020204" charset="0"/>
                                    </a:rPr>
                                  </m:ctrlPr>
                                </m:sSubPr>
                                <m:e>
                                  <m:r>
                                    <a:rPr lang="en-US" i="1">
                                      <a:latin typeface="Cambria Math" panose="02040503050406030204" pitchFamily="18" charset="0"/>
                                      <a:ea typeface="Cambria Math" panose="02040503050406030204" pitchFamily="18" charset="0"/>
                                      <a:cs typeface="Golos Text" panose="020B0604020202020204" charset="0"/>
                                    </a:rPr>
                                    <m:t>𝑎</m:t>
                                  </m:r>
                                </m:e>
                                <m:sub>
                                  <m:r>
                                    <a:rPr lang="en-US" i="1">
                                      <a:latin typeface="Cambria Math" panose="02040503050406030204" pitchFamily="18" charset="0"/>
                                      <a:ea typeface="Cambria Math" panose="02040503050406030204" pitchFamily="18" charset="0"/>
                                      <a:cs typeface="Golos Text" panose="020B0604020202020204" charset="0"/>
                                    </a:rPr>
                                    <m:t>1</m:t>
                                  </m:r>
                                </m:sub>
                              </m:sSub>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𝑎</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𝐼</m:t>
                          </m:r>
                          <m:r>
                            <a:rPr lang="en-US" b="1"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sSub>
                                <m:sSubPr>
                                  <m:ctrlPr>
                                    <a:rPr lang="en-US" i="1">
                                      <a:latin typeface="Cambria Math" panose="02040503050406030204" pitchFamily="18" charset="0"/>
                                      <a:ea typeface="Cambria Math" panose="02040503050406030204" pitchFamily="18" charset="0"/>
                                      <a:cs typeface="Golos Text" panose="020B0604020202020204" charset="0"/>
                                    </a:rPr>
                                  </m:ctrlPr>
                                </m:sSubPr>
                                <m:e>
                                  <m:r>
                                    <a:rPr lang="en-US" i="1">
                                      <a:latin typeface="Cambria Math" panose="02040503050406030204" pitchFamily="18" charset="0"/>
                                      <a:ea typeface="Cambria Math" panose="02040503050406030204" pitchFamily="18" charset="0"/>
                                      <a:cs typeface="Golos Text" panose="020B0604020202020204" charset="0"/>
                                    </a:rPr>
                                    <m:t>𝑎</m:t>
                                  </m:r>
                                </m:e>
                                <m:sub>
                                  <m:r>
                                    <a:rPr lang="en-US" i="1">
                                      <a:latin typeface="Cambria Math" panose="02040503050406030204" pitchFamily="18" charset="0"/>
                                      <a:ea typeface="Cambria Math" panose="02040503050406030204" pitchFamily="18" charset="0"/>
                                      <a:cs typeface="Golos Text" panose="020B0604020202020204" charset="0"/>
                                    </a:rPr>
                                    <m:t>1</m:t>
                                  </m:r>
                                </m:sub>
                              </m:sSub>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𝑅</m:t>
                      </m:r>
                    </m:oMath>
                  </m:oMathPara>
                </a14:m>
                <a:endParaRPr lang="en-US"/>
              </a:p>
            </p:txBody>
          </p:sp>
        </mc:Choice>
        <mc:Fallback xmlns="">
          <p:sp>
            <p:nvSpPr>
              <p:cNvPr id="6" name="Hộp Văn bản 5">
                <a:extLst>
                  <a:ext uri="{FF2B5EF4-FFF2-40B4-BE49-F238E27FC236}">
                    <a16:creationId xmlns:a16="http://schemas.microsoft.com/office/drawing/2014/main" id="{32E55BEB-D90B-3177-F0D9-D8F4264F5D93}"/>
                  </a:ext>
                </a:extLst>
              </p:cNvPr>
              <p:cNvSpPr txBox="1">
                <a:spLocks noRot="1" noChangeAspect="1" noMove="1" noResize="1" noEditPoints="1" noAdjustHandles="1" noChangeArrowheads="1" noChangeShapeType="1" noTextEdit="1"/>
              </p:cNvSpPr>
              <p:nvPr/>
            </p:nvSpPr>
            <p:spPr>
              <a:xfrm>
                <a:off x="3033525" y="2571750"/>
                <a:ext cx="3076949" cy="237694"/>
              </a:xfrm>
              <a:prstGeom prst="rect">
                <a:avLst/>
              </a:prstGeom>
              <a:blipFill>
                <a:blip r:embed="rId3"/>
                <a:stretch>
                  <a:fillRect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Hộp Văn bản 6">
                <a:extLst>
                  <a:ext uri="{FF2B5EF4-FFF2-40B4-BE49-F238E27FC236}">
                    <a16:creationId xmlns:a16="http://schemas.microsoft.com/office/drawing/2014/main" id="{91ACA65A-1EC8-9A16-E623-1DE18B7B2190}"/>
                  </a:ext>
                </a:extLst>
              </p:cNvPr>
              <p:cNvSpPr txBox="1"/>
              <p:nvPr/>
            </p:nvSpPr>
            <p:spPr>
              <a:xfrm>
                <a:off x="3297110" y="3090106"/>
                <a:ext cx="2549780" cy="237694"/>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𝑎</m:t>
                        </m:r>
                      </m:sub>
                    </m:sSub>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𝐼</m:t>
                        </m:r>
                        <m:r>
                          <a:rPr lang="en-US" b="1"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sSub>
                              <m:sSubPr>
                                <m:ctrlPr>
                                  <a:rPr lang="en-US" i="1">
                                    <a:latin typeface="Cambria Math" panose="02040503050406030204" pitchFamily="18" charset="0"/>
                                    <a:ea typeface="Cambria Math" panose="02040503050406030204" pitchFamily="18" charset="0"/>
                                    <a:cs typeface="Golos Text" panose="020B0604020202020204" charset="0"/>
                                  </a:rPr>
                                </m:ctrlPr>
                              </m:sSubPr>
                              <m:e>
                                <m:r>
                                  <a:rPr lang="en-US" i="1">
                                    <a:latin typeface="Cambria Math" panose="02040503050406030204" pitchFamily="18" charset="0"/>
                                    <a:ea typeface="Cambria Math" panose="02040503050406030204" pitchFamily="18" charset="0"/>
                                    <a:cs typeface="Golos Text" panose="020B0604020202020204" charset="0"/>
                                  </a:rPr>
                                  <m:t>𝑎</m:t>
                                </m:r>
                              </m:e>
                              <m:sub>
                                <m:r>
                                  <a:rPr lang="en-US" i="1">
                                    <a:latin typeface="Cambria Math" panose="02040503050406030204" pitchFamily="18" charset="0"/>
                                    <a:ea typeface="Cambria Math" panose="02040503050406030204" pitchFamily="18" charset="0"/>
                                    <a:cs typeface="Golos Text" panose="020B0604020202020204" charset="0"/>
                                  </a:rPr>
                                  <m:t>1</m:t>
                                </m:r>
                              </m:sub>
                            </m:sSub>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≽0</m:t>
                    </m:r>
                  </m:oMath>
                </a14:m>
                <a:r>
                  <a:rPr lang="en-US"/>
                  <a:t>   </a:t>
                </a:r>
                <a14:m>
                  <m:oMath xmlns:m="http://schemas.openxmlformats.org/officeDocument/2006/math">
                    <m:r>
                      <a:rPr lang="en-US" i="1" smtClean="0">
                        <a:latin typeface="Cambria Math" panose="02040503050406030204" pitchFamily="18" charset="0"/>
                      </a:rPr>
                      <m:t>(∗)</m:t>
                    </m:r>
                  </m:oMath>
                </a14:m>
                <a:endParaRPr lang="en-US"/>
              </a:p>
            </p:txBody>
          </p:sp>
        </mc:Choice>
        <mc:Fallback xmlns="">
          <p:sp>
            <p:nvSpPr>
              <p:cNvPr id="7" name="Hộp Văn bản 6">
                <a:extLst>
                  <a:ext uri="{FF2B5EF4-FFF2-40B4-BE49-F238E27FC236}">
                    <a16:creationId xmlns:a16="http://schemas.microsoft.com/office/drawing/2014/main" id="{91ACA65A-1EC8-9A16-E623-1DE18B7B2190}"/>
                  </a:ext>
                </a:extLst>
              </p:cNvPr>
              <p:cNvSpPr txBox="1">
                <a:spLocks noRot="1" noChangeAspect="1" noMove="1" noResize="1" noEditPoints="1" noAdjustHandles="1" noChangeArrowheads="1" noChangeShapeType="1" noTextEdit="1"/>
              </p:cNvSpPr>
              <p:nvPr/>
            </p:nvSpPr>
            <p:spPr>
              <a:xfrm>
                <a:off x="3297110" y="3090106"/>
                <a:ext cx="2549780" cy="237694"/>
              </a:xfrm>
              <a:prstGeom prst="rect">
                <a:avLst/>
              </a:prstGeom>
              <a:blipFill>
                <a:blip r:embed="rId4"/>
                <a:stretch>
                  <a:fillRect l="-3349" r="-1914" b="-20513"/>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CF42EA50-A4C9-3920-466B-9548FCFAE230}"/>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14</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4260495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0BBF4-9D3C-A889-FC0E-E36162092EA2}"/>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E7061680-8E98-7B70-1915-01F63CA3922A}"/>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Finite State Spaces</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20B99D0B-F6D0-7C16-2D5A-9AC602CA7E0A}"/>
                  </a:ext>
                </a:extLst>
              </p:cNvPr>
              <p:cNvSpPr txBox="1"/>
              <p:nvPr/>
            </p:nvSpPr>
            <p:spPr>
              <a:xfrm>
                <a:off x="537250" y="1607859"/>
                <a:ext cx="8069286" cy="1261884"/>
              </a:xfrm>
              <a:prstGeom prst="rect">
                <a:avLst/>
              </a:prstGeom>
              <a:noFill/>
            </p:spPr>
            <p:txBody>
              <a:bodyPr wrap="square">
                <a:spAutoFit/>
              </a:bodyPr>
              <a:lstStyle/>
              <a:p>
                <a:pPr>
                  <a:spcAft>
                    <a:spcPts val="1200"/>
                  </a:spcAft>
                </a:pPr>
                <a:r>
                  <a:rPr lang="en-US">
                    <a:latin typeface="Golos Text" panose="020B0604020202020204" charset="0"/>
                    <a:cs typeface="Golos Text" panose="020B0604020202020204" charset="0"/>
                  </a:rPr>
                  <a:t>Some of the points satisfying Equation </a:t>
                </a:r>
                <a14:m>
                  <m:oMath xmlns:m="http://schemas.openxmlformats.org/officeDocument/2006/math">
                    <m:r>
                      <a:rPr lang="en-US" i="1">
                        <a:latin typeface="Cambria Math" panose="02040503050406030204" pitchFamily="18" charset="0"/>
                      </a:rPr>
                      <m:t>(∗)</m:t>
                    </m:r>
                  </m:oMath>
                </a14:m>
                <a:r>
                  <a:rPr lang="en-US">
                    <a:latin typeface="Golos Text" panose="020B0604020202020204" charset="0"/>
                    <a:cs typeface="Golos Text" panose="020B0604020202020204" charset="0"/>
                  </a:rPr>
                  <a:t> may be less "meaningful" than others, so the authors want to find a way to choose between these solutions:</a:t>
                </a:r>
              </a:p>
              <a:p>
                <a:pPr marL="285750" indent="-285750">
                  <a:spcAft>
                    <a:spcPts val="1200"/>
                  </a:spcAft>
                  <a:buFont typeface="Arial" panose="020B0604020202020204" pitchFamily="34" charset="0"/>
                  <a:buChar char="•"/>
                </a:pPr>
                <a:r>
                  <a:rPr lang="en-US">
                    <a:latin typeface="Golos Text" panose="020B0604020202020204" charset="0"/>
                    <a:cs typeface="Golos Text" panose="020B0604020202020204" charset="0"/>
                  </a:rPr>
                  <a:t>First demand that the reward function R makes the policy π optimal. </a:t>
                </a:r>
              </a:p>
              <a:p>
                <a:pPr marL="285750" indent="-285750">
                  <a:spcAft>
                    <a:spcPts val="1200"/>
                  </a:spcAft>
                  <a:buFont typeface="Arial" panose="020B0604020202020204" pitchFamily="34" charset="0"/>
                  <a:buChar char="•"/>
                </a:pPr>
                <a:r>
                  <a:rPr lang="en-US">
                    <a:latin typeface="Golos Text" panose="020B0604020202020204" charset="0"/>
                    <a:cs typeface="Golos Text" panose="020B0604020202020204" charset="0"/>
                  </a:rPr>
                  <a:t>Try to favor solutions that make any single-step deviation from π as costly as possible.</a:t>
                </a:r>
              </a:p>
            </p:txBody>
          </p:sp>
        </mc:Choice>
        <mc:Fallback xmlns="">
          <p:sp>
            <p:nvSpPr>
              <p:cNvPr id="3" name="Hộp Văn bản 2">
                <a:extLst>
                  <a:ext uri="{FF2B5EF4-FFF2-40B4-BE49-F238E27FC236}">
                    <a16:creationId xmlns:a16="http://schemas.microsoft.com/office/drawing/2014/main" id="{20B99D0B-F6D0-7C16-2D5A-9AC602CA7E0A}"/>
                  </a:ext>
                </a:extLst>
              </p:cNvPr>
              <p:cNvSpPr txBox="1">
                <a:spLocks noRot="1" noChangeAspect="1" noMove="1" noResize="1" noEditPoints="1" noAdjustHandles="1" noChangeArrowheads="1" noChangeShapeType="1" noTextEdit="1"/>
              </p:cNvSpPr>
              <p:nvPr/>
            </p:nvSpPr>
            <p:spPr>
              <a:xfrm>
                <a:off x="537250" y="1607859"/>
                <a:ext cx="8069286" cy="1261884"/>
              </a:xfrm>
              <a:prstGeom prst="rect">
                <a:avLst/>
              </a:prstGeom>
              <a:blipFill>
                <a:blip r:embed="rId2"/>
                <a:stretch>
                  <a:fillRect l="-227" t="-966" b="-4348"/>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39383B7C-E36B-BE00-460F-1BD082F817C6}"/>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6E2CF90F-29F3-E4B0-EC1D-E2748736D2F4}"/>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31B44C18-BABB-DFCE-649C-8E0B47539D6F}"/>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84354435-5E01-397E-5BC1-AD832CFEB07A}"/>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1F3DA1D2-10FB-EE1F-48EB-669233490231}"/>
                  </a:ext>
                </a:extLst>
              </p:cNvPr>
              <p:cNvSpPr txBox="1"/>
              <p:nvPr/>
            </p:nvSpPr>
            <p:spPr>
              <a:xfrm>
                <a:off x="3323733" y="3297373"/>
                <a:ext cx="2496533" cy="5228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𝑆</m:t>
                          </m:r>
                        </m:sub>
                        <m:sup/>
                        <m:e>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m:t>
                                  </m:r>
                                  <m:r>
                                    <a:rPr lang="en-US" b="0" i="1" smtClean="0">
                                      <a:latin typeface="Cambria Math" panose="02040503050406030204" pitchFamily="18" charset="0"/>
                                    </a:rPr>
                                    <m:t>𝑎𝑥</m:t>
                                  </m:r>
                                </m:e>
                                <m:lim>
                                  <m:r>
                                    <a:rPr lang="en-US" b="0" i="1" smtClean="0">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lim>
                              </m:limLow>
                            </m:fName>
                            <m:e>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𝜋</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m:t>
                          </m:r>
                        </m:e>
                      </m:nary>
                    </m:oMath>
                  </m:oMathPara>
                </a14:m>
                <a:endParaRPr lang="en-US"/>
              </a:p>
            </p:txBody>
          </p:sp>
        </mc:Choice>
        <mc:Fallback xmlns="">
          <p:sp>
            <p:nvSpPr>
              <p:cNvPr id="6" name="Hộp Văn bản 5">
                <a:extLst>
                  <a:ext uri="{FF2B5EF4-FFF2-40B4-BE49-F238E27FC236}">
                    <a16:creationId xmlns:a16="http://schemas.microsoft.com/office/drawing/2014/main" id="{1F3DA1D2-10FB-EE1F-48EB-669233490231}"/>
                  </a:ext>
                </a:extLst>
              </p:cNvPr>
              <p:cNvSpPr txBox="1">
                <a:spLocks noRot="1" noChangeAspect="1" noMove="1" noResize="1" noEditPoints="1" noAdjustHandles="1" noChangeArrowheads="1" noChangeShapeType="1" noTextEdit="1"/>
              </p:cNvSpPr>
              <p:nvPr/>
            </p:nvSpPr>
            <p:spPr>
              <a:xfrm>
                <a:off x="3323733" y="3297373"/>
                <a:ext cx="2496533" cy="522835"/>
              </a:xfrm>
              <a:prstGeom prst="rect">
                <a:avLst/>
              </a:prstGeom>
              <a:blipFill>
                <a:blip r:embed="rId3"/>
                <a:stretch>
                  <a:fillRect l="-25122" t="-145349" r="-1463" b="-203488"/>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260D988E-CDEA-0B9D-5CC5-83A75033C15A}"/>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15</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3882412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6FEF-F62F-2384-50ED-2276C54B3427}"/>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89864926-5C14-64FA-E2BA-1EA1537E2BD3}"/>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Finite State Spaces</a:t>
            </a:r>
          </a:p>
        </p:txBody>
      </p:sp>
      <p:sp>
        <p:nvSpPr>
          <p:cNvPr id="3" name="Hộp Văn bản 2">
            <a:extLst>
              <a:ext uri="{FF2B5EF4-FFF2-40B4-BE49-F238E27FC236}">
                <a16:creationId xmlns:a16="http://schemas.microsoft.com/office/drawing/2014/main" id="{9317D7CF-AE6C-BAA4-1528-4817B082BD87}"/>
              </a:ext>
            </a:extLst>
          </p:cNvPr>
          <p:cNvSpPr txBox="1"/>
          <p:nvPr/>
        </p:nvSpPr>
        <p:spPr>
          <a:xfrm>
            <a:off x="537250" y="1607859"/>
            <a:ext cx="8069286" cy="523220"/>
          </a:xfrm>
          <a:prstGeom prst="rect">
            <a:avLst/>
          </a:prstGeom>
          <a:noFill/>
        </p:spPr>
        <p:txBody>
          <a:bodyPr wrap="square">
            <a:spAutoFit/>
          </a:bodyPr>
          <a:lstStyle/>
          <a:p>
            <a:pPr>
              <a:spcAft>
                <a:spcPts val="1200"/>
              </a:spcAft>
            </a:pPr>
            <a:r>
              <a:rPr lang="en-US">
                <a:latin typeface="Golos Text" panose="020B0604020202020204" charset="0"/>
                <a:cs typeface="Golos Text" panose="020B0604020202020204" charset="0"/>
              </a:rPr>
              <a:t>Additionally, the authors suggest adding a weight decay-like penalty term to the objective function, to encourage "simpler" reward functions with smaller values.</a:t>
            </a:r>
          </a:p>
        </p:txBody>
      </p:sp>
      <p:sp>
        <p:nvSpPr>
          <p:cNvPr id="9" name="Google Shape;382;p38">
            <a:extLst>
              <a:ext uri="{FF2B5EF4-FFF2-40B4-BE49-F238E27FC236}">
                <a16:creationId xmlns:a16="http://schemas.microsoft.com/office/drawing/2014/main" id="{EF1529B5-209C-B260-B0A1-67C1F9BC6929}"/>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2079610B-B903-79DA-3C8E-DA99C8A0264D}"/>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57228C24-5127-63B8-8DF2-6DE88FCE1639}"/>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864CB424-0D46-06CE-5336-6712EF14DA46}"/>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93593266-EE9C-6C1A-03F6-76C9B7995C0E}"/>
                  </a:ext>
                </a:extLst>
              </p:cNvPr>
              <p:cNvSpPr txBox="1"/>
              <p:nvPr/>
            </p:nvSpPr>
            <p:spPr>
              <a:xfrm>
                <a:off x="1637379" y="2560820"/>
                <a:ext cx="5869028" cy="4398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func>
                            <m:funcPr>
                              <m:ctrlPr>
                                <a:rPr lang="en-US" i="1" smtClean="0">
                                  <a:latin typeface="Cambria Math" panose="02040503050406030204" pitchFamily="18" charset="0"/>
                                  <a:ea typeface="Cambria Math" panose="02040503050406030204" pitchFamily="18" charset="0"/>
                                </a:rPr>
                              </m:ctrlPr>
                            </m:funcPr>
                            <m:fName>
                              <m:limLow>
                                <m:limLowPr>
                                  <m:ctrlPr>
                                    <a:rPr lang="en-US" i="1" smtClean="0">
                                      <a:latin typeface="Cambria Math" panose="02040503050406030204" pitchFamily="18" charset="0"/>
                                      <a:ea typeface="Cambria Math" panose="02040503050406030204" pitchFamily="18" charset="0"/>
                                    </a:rPr>
                                  </m:ctrlPr>
                                </m:limLowPr>
                                <m:e>
                                  <m:r>
                                    <m:rPr>
                                      <m:sty m:val="p"/>
                                    </m:rPr>
                                    <a:rPr lang="en-US" i="0" smtClean="0">
                                      <a:latin typeface="Cambria Math" panose="02040503050406030204" pitchFamily="18" charset="0"/>
                                      <a:ea typeface="Cambria Math" panose="02040503050406030204" pitchFamily="18" charset="0"/>
                                    </a:rPr>
                                    <m:t>min</m:t>
                                  </m:r>
                                </m:e>
                                <m:lim>
                                  <m:r>
                                    <a:rPr lang="en-US" b="0" i="1" smtClean="0">
                                      <a:latin typeface="Cambria Math" panose="02040503050406030204" pitchFamily="18" charset="0"/>
                                      <a:ea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𝑘</m:t>
                                      </m:r>
                                    </m:sub>
                                  </m:sSub>
                                  <m:r>
                                    <a:rPr lang="en-US" b="0" i="1" smtClean="0">
                                      <a:latin typeface="Cambria Math" panose="02040503050406030204" pitchFamily="18" charset="0"/>
                                    </a:rPr>
                                    <m:t>}</m:t>
                                  </m:r>
                                </m:lim>
                              </m:limLow>
                            </m:fName>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𝑎</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𝐼</m:t>
                                  </m:r>
                                  <m:r>
                                    <a:rPr lang="en-US" b="1"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sSub>
                                        <m:sSubPr>
                                          <m:ctrlPr>
                                            <a:rPr lang="en-US" i="1">
                                              <a:latin typeface="Cambria Math" panose="02040503050406030204" pitchFamily="18" charset="0"/>
                                              <a:ea typeface="Cambria Math" panose="02040503050406030204" pitchFamily="18" charset="0"/>
                                              <a:cs typeface="Golos Text" panose="020B0604020202020204" charset="0"/>
                                            </a:rPr>
                                          </m:ctrlPr>
                                        </m:sSubPr>
                                        <m:e>
                                          <m:r>
                                            <a:rPr lang="en-US" i="1">
                                              <a:latin typeface="Cambria Math" panose="02040503050406030204" pitchFamily="18" charset="0"/>
                                              <a:ea typeface="Cambria Math" panose="02040503050406030204" pitchFamily="18" charset="0"/>
                                              <a:cs typeface="Golos Text" panose="020B0604020202020204" charset="0"/>
                                            </a:rPr>
                                            <m:t>𝑎</m:t>
                                          </m:r>
                                        </m:e>
                                        <m:sub>
                                          <m:r>
                                            <a:rPr lang="en-US" i="1">
                                              <a:latin typeface="Cambria Math" panose="02040503050406030204" pitchFamily="18" charset="0"/>
                                              <a:ea typeface="Cambria Math" panose="02040503050406030204" pitchFamily="18" charset="0"/>
                                              <a:cs typeface="Golos Text" panose="020B0604020202020204" charset="0"/>
                                            </a:rPr>
                                            <m:t>1</m:t>
                                          </m:r>
                                        </m:sub>
                                      </m:sSub>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e>
                          </m:func>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𝑅</m:t>
                              </m:r>
                            </m:e>
                          </m:d>
                        </m:e>
                        <m:sub>
                          <m:r>
                            <a:rPr lang="en-US" b="0" i="1" smtClean="0">
                              <a:latin typeface="Cambria Math" panose="02040503050406030204" pitchFamily="18" charset="0"/>
                              <a:ea typeface="Cambria Math" panose="02040503050406030204" pitchFamily="18" charset="0"/>
                            </a:rPr>
                            <m:t>1</m:t>
                          </m:r>
                        </m:sub>
                      </m:sSub>
                    </m:oMath>
                  </m:oMathPara>
                </a14:m>
                <a:endParaRPr lang="en-US"/>
              </a:p>
            </p:txBody>
          </p:sp>
        </mc:Choice>
        <mc:Fallback xmlns="">
          <p:sp>
            <p:nvSpPr>
              <p:cNvPr id="13" name="Hộp Văn bản 12">
                <a:extLst>
                  <a:ext uri="{FF2B5EF4-FFF2-40B4-BE49-F238E27FC236}">
                    <a16:creationId xmlns:a16="http://schemas.microsoft.com/office/drawing/2014/main" id="{93593266-EE9C-6C1A-03F6-76C9B7995C0E}"/>
                  </a:ext>
                </a:extLst>
              </p:cNvPr>
              <p:cNvSpPr txBox="1">
                <a:spLocks noRot="1" noChangeAspect="1" noMove="1" noResize="1" noEditPoints="1" noAdjustHandles="1" noChangeArrowheads="1" noChangeShapeType="1" noTextEdit="1"/>
              </p:cNvSpPr>
              <p:nvPr/>
            </p:nvSpPr>
            <p:spPr>
              <a:xfrm>
                <a:off x="1637379" y="2560820"/>
                <a:ext cx="5869028" cy="439800"/>
              </a:xfrm>
              <a:prstGeom prst="rect">
                <a:avLst/>
              </a:prstGeom>
              <a:blipFill>
                <a:blip r:embed="rId2"/>
                <a:stretch>
                  <a:fillRect t="-173611" b="-262500"/>
                </a:stretch>
              </a:blipFill>
            </p:spPr>
            <p:txBody>
              <a:bodyPr/>
              <a:lstStyle/>
              <a:p>
                <a:r>
                  <a:rPr lang="en-US">
                    <a:noFill/>
                  </a:rPr>
                  <a:t> </a:t>
                </a:r>
              </a:p>
            </p:txBody>
          </p:sp>
        </mc:Fallback>
      </mc:AlternateContent>
      <p:sp>
        <p:nvSpPr>
          <p:cNvPr id="15" name="Hộp Văn bản 14">
            <a:extLst>
              <a:ext uri="{FF2B5EF4-FFF2-40B4-BE49-F238E27FC236}">
                <a16:creationId xmlns:a16="http://schemas.microsoft.com/office/drawing/2014/main" id="{7F16617E-A4C9-4B73-D00E-635873C9849A}"/>
              </a:ext>
            </a:extLst>
          </p:cNvPr>
          <p:cNvSpPr txBox="1"/>
          <p:nvPr/>
        </p:nvSpPr>
        <p:spPr>
          <a:xfrm>
            <a:off x="2165760" y="3333264"/>
            <a:ext cx="791202" cy="276999"/>
          </a:xfrm>
          <a:prstGeom prst="rect">
            <a:avLst/>
          </a:prstGeom>
          <a:noFill/>
        </p:spPr>
        <p:txBody>
          <a:bodyPr wrap="square">
            <a:spAutoFit/>
          </a:bodyPr>
          <a:lstStyle/>
          <a:p>
            <a:r>
              <a:rPr lang="en-US" sz="1200" err="1">
                <a:latin typeface="Golos Text" panose="020B0604020202020204" charset="0"/>
                <a:cs typeface="Golos Text" panose="020B0604020202020204" charset="0"/>
              </a:rPr>
              <a:t>s.t.</a:t>
            </a:r>
            <a:endParaRPr lang="en-US" sz="1200"/>
          </a:p>
        </p:txBody>
      </p:sp>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E687950E-3619-6756-B3B7-DA3226C3C851}"/>
                  </a:ext>
                </a:extLst>
              </p:cNvPr>
              <p:cNvSpPr txBox="1"/>
              <p:nvPr/>
            </p:nvSpPr>
            <p:spPr>
              <a:xfrm>
                <a:off x="2561361" y="3610263"/>
                <a:ext cx="2063918" cy="4796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ea typeface="Cambria Math" panose="02040503050406030204" pitchFamily="18" charset="0"/>
                            </a:rPr>
                          </m:ctrlPr>
                        </m:dPr>
                        <m:e>
                          <m:eqArr>
                            <m:eqArrPr>
                              <m:ctrlPr>
                                <a:rPr lang="en-US" sz="1200" i="1" smtClean="0">
                                  <a:latin typeface="Cambria Math" panose="02040503050406030204" pitchFamily="18" charset="0"/>
                                  <a:ea typeface="Cambria Math" panose="02040503050406030204" pitchFamily="18" charset="0"/>
                                </a:rPr>
                              </m:ctrlPr>
                            </m:eqArrPr>
                            <m:e>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𝑃</m:t>
                                  </m:r>
                                </m:e>
                                <m: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𝑎</m:t>
                                      </m:r>
                                    </m:e>
                                    <m:sub>
                                      <m:r>
                                        <a:rPr lang="en-US" sz="1200" i="1">
                                          <a:latin typeface="Cambria Math" panose="02040503050406030204" pitchFamily="18" charset="0"/>
                                          <a:ea typeface="Cambria Math" panose="02040503050406030204" pitchFamily="18" charset="0"/>
                                        </a:rPr>
                                        <m:t>1</m:t>
                                      </m:r>
                                    </m:sub>
                                  </m:sSub>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𝑃</m:t>
                                  </m:r>
                                </m:e>
                                <m:sub>
                                  <m:r>
                                    <a:rPr lang="en-US" sz="1200" i="1">
                                      <a:latin typeface="Cambria Math" panose="02040503050406030204" pitchFamily="18" charset="0"/>
                                      <a:ea typeface="Cambria Math" panose="02040503050406030204" pitchFamily="18" charset="0"/>
                                    </a:rPr>
                                    <m:t>𝑎</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rPr>
                                    <m:t>(</m:t>
                                  </m:r>
                                  <m:r>
                                    <a:rPr lang="en-US" sz="1200" i="1">
                                      <a:latin typeface="Cambria Math" panose="02040503050406030204" pitchFamily="18" charset="0"/>
                                    </a:rPr>
                                    <m:t>𝐼</m:t>
                                  </m:r>
                                  <m:r>
                                    <a:rPr lang="en-US" sz="1200" b="1"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𝛾</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𝑃</m:t>
                                      </m:r>
                                    </m:e>
                                    <m:sub>
                                      <m:sSub>
                                        <m:sSubPr>
                                          <m:ctrlPr>
                                            <a:rPr lang="en-US" sz="1200" i="1">
                                              <a:latin typeface="Cambria Math" panose="02040503050406030204" pitchFamily="18" charset="0"/>
                                              <a:ea typeface="Cambria Math" panose="02040503050406030204" pitchFamily="18" charset="0"/>
                                              <a:cs typeface="Golos Text" panose="020B0604020202020204" charset="0"/>
                                            </a:rPr>
                                          </m:ctrlPr>
                                        </m:sSubPr>
                                        <m:e>
                                          <m:r>
                                            <a:rPr lang="en-US" sz="1200" i="1">
                                              <a:latin typeface="Cambria Math" panose="02040503050406030204" pitchFamily="18" charset="0"/>
                                              <a:ea typeface="Cambria Math" panose="02040503050406030204" pitchFamily="18" charset="0"/>
                                              <a:cs typeface="Golos Text" panose="020B0604020202020204" charset="0"/>
                                            </a:rPr>
                                            <m:t>𝑎</m:t>
                                          </m:r>
                                        </m:e>
                                        <m:sub>
                                          <m:r>
                                            <a:rPr lang="en-US" sz="1200" i="1">
                                              <a:latin typeface="Cambria Math" panose="02040503050406030204" pitchFamily="18" charset="0"/>
                                              <a:ea typeface="Cambria Math" panose="02040503050406030204" pitchFamily="18" charset="0"/>
                                              <a:cs typeface="Golos Text" panose="020B0604020202020204" charset="0"/>
                                            </a:rPr>
                                            <m:t>1</m:t>
                                          </m:r>
                                        </m:sub>
                                      </m:sSub>
                                    </m:sub>
                                  </m:sSub>
                                  <m:r>
                                    <a:rPr lang="en-US" sz="1200" i="1">
                                      <a:latin typeface="Cambria Math" panose="02040503050406030204" pitchFamily="18" charset="0"/>
                                      <a:ea typeface="Cambria Math" panose="02040503050406030204" pitchFamily="18" charset="0"/>
                                    </a:rPr>
                                    <m:t>)</m:t>
                                  </m:r>
                                </m:e>
                                <m:sup>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1</m:t>
                                  </m:r>
                                </m:sup>
                              </m:sSup>
                              <m:r>
                                <a:rPr lang="en-US" sz="1200" i="1">
                                  <a:latin typeface="Cambria Math" panose="02040503050406030204" pitchFamily="18" charset="0"/>
                                  <a:ea typeface="Cambria Math" panose="02040503050406030204" pitchFamily="18" charset="0"/>
                                </a:rPr>
                                <m:t>𝑅</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0</m:t>
                              </m:r>
                            </m:e>
                            <m:e>
                              <m:r>
                                <a:rPr lang="en-US" sz="1200" i="1" smtClean="0">
                                  <a:latin typeface="Cambria Math" panose="02040503050406030204" pitchFamily="18" charset="0"/>
                                  <a:ea typeface="Cambria Math" panose="02040503050406030204" pitchFamily="18" charset="0"/>
                                </a:rPr>
                                <m:t>&amp;</m:t>
                              </m:r>
                              <m:d>
                                <m:dPr>
                                  <m:begChr m:val="|"/>
                                  <m:endChr m:val="|"/>
                                  <m:ctrlPr>
                                    <a:rPr lang="en-US" sz="1200" i="1" smtClean="0">
                                      <a:latin typeface="Cambria Math" panose="02040503050406030204" pitchFamily="18" charset="0"/>
                                      <a:ea typeface="Cambria Math" panose="02040503050406030204" pitchFamily="18" charset="0"/>
                                    </a:rPr>
                                  </m:ctrlPr>
                                </m:dPr>
                                <m:e>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𝑅</m:t>
                                      </m:r>
                                    </m:e>
                                    <m:sub>
                                      <m:r>
                                        <a:rPr lang="en-US" sz="1200" b="0" i="1" smtClean="0">
                                          <a:latin typeface="Cambria Math" panose="02040503050406030204" pitchFamily="18" charset="0"/>
                                          <a:ea typeface="Cambria Math" panose="02040503050406030204" pitchFamily="18" charset="0"/>
                                        </a:rPr>
                                        <m:t>𝑖</m:t>
                                      </m:r>
                                    </m:sub>
                                  </m:sSub>
                                </m:e>
                              </m:d>
                              <m:r>
                                <a:rPr lang="en-US" sz="1200" b="0" i="1" smtClean="0">
                                  <a:latin typeface="Cambria Math" panose="02040503050406030204" pitchFamily="18" charset="0"/>
                                  <a:ea typeface="Cambria Math" panose="02040503050406030204" pitchFamily="18" charset="0"/>
                                </a:rPr>
                                <m:t>&lt;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𝑅</m:t>
                                  </m:r>
                                </m:e>
                                <m:sub>
                                  <m:r>
                                    <a:rPr lang="en-US" sz="1200" b="0" i="1" smtClean="0">
                                      <a:latin typeface="Cambria Math" panose="02040503050406030204" pitchFamily="18" charset="0"/>
                                      <a:ea typeface="Cambria Math" panose="02040503050406030204" pitchFamily="18" charset="0"/>
                                    </a:rPr>
                                    <m:t>𝑚𝑎𝑥</m:t>
                                  </m:r>
                                </m:sub>
                              </m:sSub>
                            </m:e>
                          </m:eqArr>
                        </m:e>
                      </m:d>
                    </m:oMath>
                  </m:oMathPara>
                </a14:m>
                <a:endParaRPr lang="en-US" sz="1200"/>
              </a:p>
            </p:txBody>
          </p:sp>
        </mc:Choice>
        <mc:Fallback xmlns="">
          <p:sp>
            <p:nvSpPr>
              <p:cNvPr id="16" name="Hộp Văn bản 15">
                <a:extLst>
                  <a:ext uri="{FF2B5EF4-FFF2-40B4-BE49-F238E27FC236}">
                    <a16:creationId xmlns:a16="http://schemas.microsoft.com/office/drawing/2014/main" id="{E687950E-3619-6756-B3B7-DA3226C3C851}"/>
                  </a:ext>
                </a:extLst>
              </p:cNvPr>
              <p:cNvSpPr txBox="1">
                <a:spLocks noRot="1" noChangeAspect="1" noMove="1" noResize="1" noEditPoints="1" noAdjustHandles="1" noChangeArrowheads="1" noChangeShapeType="1" noTextEdit="1"/>
              </p:cNvSpPr>
              <p:nvPr/>
            </p:nvSpPr>
            <p:spPr>
              <a:xfrm>
                <a:off x="2561361" y="3610263"/>
                <a:ext cx="2063918" cy="479683"/>
              </a:xfrm>
              <a:prstGeom prst="rect">
                <a:avLst/>
              </a:prstGeom>
              <a:blipFill>
                <a:blip r:embed="rId3"/>
                <a:stretch>
                  <a:fillRect l="-39823" t="-229114" b="-327848"/>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FA9D51B1-6F8F-3C22-7FB6-5030FD65EC58}"/>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16</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398587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E556F-D8AE-EE03-4806-7BAD8F7B977A}"/>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74951DF3-2E23-5BAB-6B4D-69FA34C692D9}"/>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Large State Spaces</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034AD374-5869-525F-61EC-9244284ACB72}"/>
                  </a:ext>
                </a:extLst>
              </p:cNvPr>
              <p:cNvSpPr txBox="1"/>
              <p:nvPr/>
            </p:nvSpPr>
            <p:spPr>
              <a:xfrm>
                <a:off x="537250" y="1612043"/>
                <a:ext cx="8177928" cy="738664"/>
              </a:xfrm>
              <a:prstGeom prst="rect">
                <a:avLst/>
              </a:prstGeom>
              <a:noFill/>
            </p:spPr>
            <p:txBody>
              <a:bodyPr wrap="square">
                <a:spAutoFit/>
              </a:bodyPr>
              <a:lstStyle/>
              <a:p>
                <a:r>
                  <a:rPr lang="en-US">
                    <a:latin typeface="Golos Text" panose="020B0604020202020204" charset="0"/>
                    <a:cs typeface="Golos Text" panose="020B0604020202020204" charset="0"/>
                  </a:rPr>
                  <a:t>In infinite state spaces such as </a:t>
                </a:r>
                <a14:m>
                  <m:oMath xmlns:m="http://schemas.openxmlformats.org/officeDocument/2006/math">
                    <m:r>
                      <a:rPr lang="en-US" b="0" i="1" smtClean="0">
                        <a:latin typeface="Cambria Math" panose="02040503050406030204" pitchFamily="18" charset="0"/>
                        <a:cs typeface="Golos Text" panose="020B0604020202020204" charset="0"/>
                      </a:rPr>
                      <m:t>𝑆</m:t>
                    </m:r>
                    <m:r>
                      <a:rPr lang="en-US" b="0" i="1" smtClean="0">
                        <a:latin typeface="Cambria Math" panose="02040503050406030204" pitchFamily="18" charset="0"/>
                        <a:cs typeface="Golos Text" panose="020B0604020202020204" charset="0"/>
                      </a:rPr>
                      <m:t>=</m:t>
                    </m:r>
                    <m:sSup>
                      <m:sSupPr>
                        <m:ctrlPr>
                          <a:rPr lang="en-US" b="0" i="1" smtClean="0">
                            <a:latin typeface="Cambria Math" panose="02040503050406030204" pitchFamily="18" charset="0"/>
                            <a:ea typeface="Cambria Math" panose="02040503050406030204" pitchFamily="18" charset="0"/>
                            <a:cs typeface="Golos Text" panose="020B0604020202020204" charset="0"/>
                          </a:rPr>
                        </m:ctrlPr>
                      </m:sSupPr>
                      <m:e>
                        <m:r>
                          <a:rPr lang="en-US" i="1">
                            <a:latin typeface="Cambria Math" panose="02040503050406030204" pitchFamily="18" charset="0"/>
                            <a:ea typeface="Cambria Math" panose="02040503050406030204" pitchFamily="18" charset="0"/>
                            <a:cs typeface="Golos Text" panose="020B0604020202020204" charset="0"/>
                          </a:rPr>
                          <m:t>ℝ</m:t>
                        </m:r>
                      </m:e>
                      <m:sup>
                        <m:r>
                          <a:rPr lang="en-US" b="0" i="1" smtClean="0">
                            <a:latin typeface="Cambria Math" panose="02040503050406030204" pitchFamily="18" charset="0"/>
                            <a:ea typeface="Cambria Math" panose="02040503050406030204" pitchFamily="18" charset="0"/>
                            <a:cs typeface="Golos Text" panose="020B0604020202020204" charset="0"/>
                          </a:rPr>
                          <m:t>𝑛</m:t>
                        </m:r>
                      </m:sup>
                    </m:sSup>
                  </m:oMath>
                </a14:m>
                <a:r>
                  <a:rPr lang="en-US">
                    <a:latin typeface="Golos Text" panose="020B0604020202020204" charset="0"/>
                    <a:cs typeface="Golos Text" panose="020B0604020202020204" charset="0"/>
                  </a:rPr>
                  <a:t>, finding the reward function </a:t>
                </a:r>
                <a14:m>
                  <m:oMath xmlns:m="http://schemas.openxmlformats.org/officeDocument/2006/math">
                    <m:r>
                      <a:rPr lang="en-US" i="1" smtClean="0">
                        <a:latin typeface="Cambria Math" panose="02040503050406030204" pitchFamily="18" charset="0"/>
                        <a:cs typeface="Golos Text" panose="020B0604020202020204" charset="0"/>
                      </a:rPr>
                      <m:t>𝑅</m:t>
                    </m:r>
                  </m:oMath>
                </a14:m>
                <a:r>
                  <a:rPr lang="en-US">
                    <a:latin typeface="Golos Text" panose="020B0604020202020204" charset="0"/>
                    <a:cs typeface="Golos Text" panose="020B0604020202020204" charset="0"/>
                  </a:rPr>
                  <a:t> directly is infeasible because the space of functions mapping </a:t>
                </a:r>
                <a14:m>
                  <m:oMath xmlns:m="http://schemas.openxmlformats.org/officeDocument/2006/math">
                    <m:sSup>
                      <m:sSupPr>
                        <m:ctrlPr>
                          <a:rPr lang="en-US" i="1">
                            <a:latin typeface="Cambria Math" panose="02040503050406030204" pitchFamily="18" charset="0"/>
                            <a:ea typeface="Cambria Math" panose="02040503050406030204" pitchFamily="18" charset="0"/>
                            <a:cs typeface="Golos Text" panose="020B0604020202020204" charset="0"/>
                          </a:rPr>
                        </m:ctrlPr>
                      </m:sSupPr>
                      <m:e>
                        <m:r>
                          <a:rPr lang="en-US" i="1">
                            <a:latin typeface="Cambria Math" panose="02040503050406030204" pitchFamily="18" charset="0"/>
                            <a:ea typeface="Cambria Math" panose="02040503050406030204" pitchFamily="18" charset="0"/>
                            <a:cs typeface="Golos Text" panose="020B0604020202020204" charset="0"/>
                          </a:rPr>
                          <m:t>ℝ</m:t>
                        </m:r>
                      </m:e>
                      <m:sup>
                        <m:r>
                          <a:rPr lang="en-US" i="1">
                            <a:latin typeface="Cambria Math" panose="02040503050406030204" pitchFamily="18" charset="0"/>
                            <a:ea typeface="Cambria Math" panose="02040503050406030204" pitchFamily="18" charset="0"/>
                            <a:cs typeface="Golos Text" panose="020B0604020202020204" charset="0"/>
                          </a:rPr>
                          <m:t>𝑛</m:t>
                        </m:r>
                      </m:sup>
                    </m:sSup>
                    <m:r>
                      <a:rPr lang="en-US" i="1" smtClean="0">
                        <a:latin typeface="Cambria Math" panose="02040503050406030204" pitchFamily="18" charset="0"/>
                        <a:ea typeface="Cambria Math" panose="02040503050406030204" pitchFamily="18" charset="0"/>
                        <a:cs typeface="Golos Text" panose="020B0604020202020204" charset="0"/>
                      </a:rPr>
                      <m:t>→</m:t>
                    </m:r>
                    <m:r>
                      <a:rPr lang="en-US" i="1">
                        <a:latin typeface="Cambria Math" panose="02040503050406030204" pitchFamily="18" charset="0"/>
                        <a:ea typeface="Cambria Math" panose="02040503050406030204" pitchFamily="18" charset="0"/>
                        <a:cs typeface="Golos Text" panose="020B0604020202020204" charset="0"/>
                      </a:rPr>
                      <m:t>ℝ</m:t>
                    </m:r>
                  </m:oMath>
                </a14:m>
                <a:r>
                  <a:rPr lang="en-US">
                    <a:latin typeface="Golos Text" panose="020B0604020202020204" charset="0"/>
                    <a:cs typeface="Golos Text" panose="020B0604020202020204" charset="0"/>
                  </a:rPr>
                  <a:t> is too large and complex. Therefore, we approximate </a:t>
                </a:r>
                <a14:m>
                  <m:oMath xmlns:m="http://schemas.openxmlformats.org/officeDocument/2006/math">
                    <m:r>
                      <a:rPr lang="en-US" i="1">
                        <a:latin typeface="Cambria Math" panose="02040503050406030204" pitchFamily="18" charset="0"/>
                        <a:cs typeface="Golos Text" panose="020B0604020202020204" charset="0"/>
                      </a:rPr>
                      <m:t>𝑅</m:t>
                    </m:r>
                  </m:oMath>
                </a14:m>
                <a:endParaRPr lang="en-US">
                  <a:latin typeface="Golos Text" panose="020B0604020202020204" charset="0"/>
                  <a:cs typeface="Golos Text" panose="020B0604020202020204" charset="0"/>
                </a:endParaRPr>
              </a:p>
            </p:txBody>
          </p:sp>
        </mc:Choice>
        <mc:Fallback xmlns="">
          <p:sp>
            <p:nvSpPr>
              <p:cNvPr id="3" name="Hộp Văn bản 2">
                <a:extLst>
                  <a:ext uri="{FF2B5EF4-FFF2-40B4-BE49-F238E27FC236}">
                    <a16:creationId xmlns:a16="http://schemas.microsoft.com/office/drawing/2014/main" id="{034AD374-5869-525F-61EC-9244284ACB72}"/>
                  </a:ext>
                </a:extLst>
              </p:cNvPr>
              <p:cNvSpPr txBox="1">
                <a:spLocks noRot="1" noChangeAspect="1" noMove="1" noResize="1" noEditPoints="1" noAdjustHandles="1" noChangeArrowheads="1" noChangeShapeType="1" noTextEdit="1"/>
              </p:cNvSpPr>
              <p:nvPr/>
            </p:nvSpPr>
            <p:spPr>
              <a:xfrm>
                <a:off x="537250" y="1612043"/>
                <a:ext cx="8177928" cy="738664"/>
              </a:xfrm>
              <a:prstGeom prst="rect">
                <a:avLst/>
              </a:prstGeom>
              <a:blipFill>
                <a:blip r:embed="rId2"/>
                <a:stretch>
                  <a:fillRect l="-224" t="-820" b="-7377"/>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25A485F8-B01C-FBF3-F285-C9074D23A19C}"/>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18FC1BFC-5AE2-861A-C7E8-A9FEA7D3214E}"/>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DBC20091-04E2-C922-9803-2BCA3656FC32}"/>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B4CD3561-4676-CC99-EA59-CC1306026DDD}"/>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E09129EF-8CE0-083C-2AF3-B3FC8E028A7A}"/>
                  </a:ext>
                </a:extLst>
              </p:cNvPr>
              <p:cNvSpPr txBox="1"/>
              <p:nvPr/>
            </p:nvSpPr>
            <p:spPr>
              <a:xfrm>
                <a:off x="2726678" y="2685072"/>
                <a:ext cx="354172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𝑑</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𝑑</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Hộp Văn bản 5">
                <a:extLst>
                  <a:ext uri="{FF2B5EF4-FFF2-40B4-BE49-F238E27FC236}">
                    <a16:creationId xmlns:a16="http://schemas.microsoft.com/office/drawing/2014/main" id="{E09129EF-8CE0-083C-2AF3-B3FC8E028A7A}"/>
                  </a:ext>
                </a:extLst>
              </p:cNvPr>
              <p:cNvSpPr txBox="1">
                <a:spLocks noRot="1" noChangeAspect="1" noMove="1" noResize="1" noEditPoints="1" noAdjustHandles="1" noChangeArrowheads="1" noChangeShapeType="1" noTextEdit="1"/>
              </p:cNvSpPr>
              <p:nvPr/>
            </p:nvSpPr>
            <p:spPr>
              <a:xfrm>
                <a:off x="2726678" y="2685072"/>
                <a:ext cx="3541726" cy="215444"/>
              </a:xfrm>
              <a:prstGeom prst="rect">
                <a:avLst/>
              </a:prstGeom>
              <a:blipFill>
                <a:blip r:embed="rId3"/>
                <a:stretch>
                  <a:fillRect b="-33333"/>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70206EBA-3A6C-471E-A4D0-05E9B9B3C7A1}"/>
              </a:ext>
            </a:extLst>
          </p:cNvPr>
          <p:cNvSpPr txBox="1"/>
          <p:nvPr/>
        </p:nvSpPr>
        <p:spPr>
          <a:xfrm>
            <a:off x="2175726" y="3193349"/>
            <a:ext cx="791202" cy="276999"/>
          </a:xfrm>
          <a:prstGeom prst="rect">
            <a:avLst/>
          </a:prstGeom>
          <a:noFill/>
        </p:spPr>
        <p:txBody>
          <a:bodyPr wrap="square">
            <a:spAutoFit/>
          </a:bodyPr>
          <a:lstStyle/>
          <a:p>
            <a:r>
              <a:rPr lang="en-US" sz="1200">
                <a:latin typeface="Golos Text" panose="020B0604020202020204" charset="0"/>
                <a:cs typeface="Golos Text" panose="020B0604020202020204" charset="0"/>
              </a:rPr>
              <a:t>Where:</a:t>
            </a:r>
            <a:endParaRPr lang="en-US" sz="1200"/>
          </a:p>
        </p:txBody>
      </p:sp>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2AD8AFB-D301-EA43-7A79-C9EB783F9538}"/>
                  </a:ext>
                </a:extLst>
              </p:cNvPr>
              <p:cNvSpPr txBox="1"/>
              <p:nvPr/>
            </p:nvSpPr>
            <p:spPr>
              <a:xfrm>
                <a:off x="2726678" y="3557076"/>
                <a:ext cx="3799072" cy="276999"/>
              </a:xfrm>
              <a:prstGeom prst="rect">
                <a:avLst/>
              </a:prstGeom>
              <a:noFill/>
            </p:spPr>
            <p:txBody>
              <a:bodyPr wrap="square">
                <a:spAutoFit/>
              </a:bodyPr>
              <a:lstStyle/>
              <a:p>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i="1">
                            <a:latin typeface="Cambria Math" panose="02040503050406030204" pitchFamily="18" charset="0"/>
                            <a:ea typeface="Cambria Math" panose="02040503050406030204" pitchFamily="18" charset="0"/>
                          </a:rPr>
                          <m:t>𝑖</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𝑠</m:t>
                        </m:r>
                      </m:e>
                    </m:d>
                  </m:oMath>
                </a14:m>
                <a:r>
                  <a:rPr lang="en-US" sz="1200"/>
                  <a:t>: </a:t>
                </a:r>
                <a:r>
                  <a:rPr lang="en-US" sz="1200">
                    <a:latin typeface="Golos Text" panose="020B0604020202020204" charset="0"/>
                    <a:cs typeface="Golos Text" panose="020B0604020202020204" charset="0"/>
                  </a:rPr>
                  <a:t>These are known and fixed basis functions.</a:t>
                </a:r>
              </a:p>
            </p:txBody>
          </p:sp>
        </mc:Choice>
        <mc:Fallback xmlns="">
          <p:sp>
            <p:nvSpPr>
              <p:cNvPr id="14" name="Hộp Văn bản 13">
                <a:extLst>
                  <a:ext uri="{FF2B5EF4-FFF2-40B4-BE49-F238E27FC236}">
                    <a16:creationId xmlns:a16="http://schemas.microsoft.com/office/drawing/2014/main" id="{E2AD8AFB-D301-EA43-7A79-C9EB783F9538}"/>
                  </a:ext>
                </a:extLst>
              </p:cNvPr>
              <p:cNvSpPr txBox="1">
                <a:spLocks noRot="1" noChangeAspect="1" noMove="1" noResize="1" noEditPoints="1" noAdjustHandles="1" noChangeArrowheads="1" noChangeShapeType="1" noTextEdit="1"/>
              </p:cNvSpPr>
              <p:nvPr/>
            </p:nvSpPr>
            <p:spPr>
              <a:xfrm>
                <a:off x="2726678" y="3557076"/>
                <a:ext cx="3799072" cy="276999"/>
              </a:xfrm>
              <a:prstGeom prst="rect">
                <a:avLst/>
              </a:prstGeom>
              <a:blipFill>
                <a:blip r:embed="rId4"/>
                <a:stretch>
                  <a:fillRect t="-44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ộp Văn bản 14">
                <a:extLst>
                  <a:ext uri="{FF2B5EF4-FFF2-40B4-BE49-F238E27FC236}">
                    <a16:creationId xmlns:a16="http://schemas.microsoft.com/office/drawing/2014/main" id="{1EE3EBBA-940E-0366-5AA6-56599563A45C}"/>
                  </a:ext>
                </a:extLst>
              </p:cNvPr>
              <p:cNvSpPr txBox="1"/>
              <p:nvPr/>
            </p:nvSpPr>
            <p:spPr>
              <a:xfrm>
                <a:off x="2726678" y="3927034"/>
                <a:ext cx="3799072" cy="461665"/>
              </a:xfrm>
              <a:prstGeom prst="rect">
                <a:avLst/>
              </a:prstGeom>
              <a:noFill/>
            </p:spPr>
            <p:txBody>
              <a:bodyPr wrap="square">
                <a:spAutoFit/>
              </a:bodyPr>
              <a:lstStyle/>
              <a:p>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i="1">
                            <a:latin typeface="Cambria Math" panose="02040503050406030204" pitchFamily="18" charset="0"/>
                            <a:ea typeface="Cambria Math" panose="02040503050406030204" pitchFamily="18" charset="0"/>
                          </a:rPr>
                          <m:t>𝑖</m:t>
                        </m:r>
                      </m:sub>
                    </m:sSub>
                  </m:oMath>
                </a14:m>
                <a:r>
                  <a:rPr lang="en-US" sz="1200"/>
                  <a:t>: </a:t>
                </a:r>
                <a:r>
                  <a:rPr lang="en-US" sz="1200">
                    <a:latin typeface="Golos Text" panose="020B0604020202020204" charset="0"/>
                    <a:cs typeface="Golos Text" panose="020B0604020202020204" charset="0"/>
                  </a:rPr>
                  <a:t>These are the unknown coefficients that need to be determined.</a:t>
                </a:r>
              </a:p>
            </p:txBody>
          </p:sp>
        </mc:Choice>
        <mc:Fallback xmlns="">
          <p:sp>
            <p:nvSpPr>
              <p:cNvPr id="15" name="Hộp Văn bản 14">
                <a:extLst>
                  <a:ext uri="{FF2B5EF4-FFF2-40B4-BE49-F238E27FC236}">
                    <a16:creationId xmlns:a16="http://schemas.microsoft.com/office/drawing/2014/main" id="{1EE3EBBA-940E-0366-5AA6-56599563A45C}"/>
                  </a:ext>
                </a:extLst>
              </p:cNvPr>
              <p:cNvSpPr txBox="1">
                <a:spLocks noRot="1" noChangeAspect="1" noMove="1" noResize="1" noEditPoints="1" noAdjustHandles="1" noChangeArrowheads="1" noChangeShapeType="1" noTextEdit="1"/>
              </p:cNvSpPr>
              <p:nvPr/>
            </p:nvSpPr>
            <p:spPr>
              <a:xfrm>
                <a:off x="2726678" y="3927034"/>
                <a:ext cx="3799072" cy="461665"/>
              </a:xfrm>
              <a:prstGeom prst="rect">
                <a:avLst/>
              </a:prstGeom>
              <a:blipFill>
                <a:blip r:embed="rId5"/>
                <a:stretch>
                  <a:fillRect t="-1316" r="-321" b="-9211"/>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4C271F2D-7AB7-E9EB-E843-9C025D9E90AD}"/>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17</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3916648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61D7F-8749-CE14-4A2C-5481467B1757}"/>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C5E58523-B731-DC78-22A6-10BFF65867C0}"/>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Large State Spaces</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A34BE41A-9871-F443-7C38-795C71F878D9}"/>
                  </a:ext>
                </a:extLst>
              </p:cNvPr>
              <p:cNvSpPr txBox="1"/>
              <p:nvPr/>
            </p:nvSpPr>
            <p:spPr>
              <a:xfrm>
                <a:off x="537250" y="1612043"/>
                <a:ext cx="8069286" cy="738664"/>
              </a:xfrm>
              <a:prstGeom prst="rect">
                <a:avLst/>
              </a:prstGeom>
              <a:noFill/>
            </p:spPr>
            <p:txBody>
              <a:bodyPr wrap="square">
                <a:spAutoFit/>
              </a:bodyPr>
              <a:lstStyle/>
              <a:p>
                <a:r>
                  <a:rPr lang="en-US">
                    <a:latin typeface="Golos Text" panose="020B0604020202020204" charset="0"/>
                    <a:cs typeface="Golos Text" panose="020B0604020202020204" charset="0"/>
                  </a:rPr>
                  <a:t>Since </a:t>
                </a:r>
                <a14:m>
                  <m:oMath xmlns:m="http://schemas.openxmlformats.org/officeDocument/2006/math">
                    <m:r>
                      <a:rPr lang="en-US" i="1" smtClean="0">
                        <a:latin typeface="Cambria Math" panose="02040503050406030204" pitchFamily="18" charset="0"/>
                        <a:cs typeface="Golos Text" panose="020B0604020202020204" charset="0"/>
                      </a:rPr>
                      <m:t>𝑅</m:t>
                    </m:r>
                  </m:oMath>
                </a14:m>
                <a:r>
                  <a:rPr lang="en-US">
                    <a:latin typeface="Golos Text" panose="020B0604020202020204" charset="0"/>
                    <a:cs typeface="Golos Text" panose="020B0604020202020204" charset="0"/>
                  </a:rPr>
                  <a:t> is a linear combination of basis functions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Sub>
                  </m:oMath>
                </a14:m>
                <a:r>
                  <a:rPr lang="en-US">
                    <a:latin typeface="Golos Text" panose="020B0604020202020204" charset="0"/>
                    <a:cs typeface="Golos Text" panose="020B0604020202020204" charset="0"/>
                  </a:rPr>
                  <a:t>, the problem can be solved using linear programming. By the linearity of expectations, the value function </a:t>
                </a:r>
                <a14:m>
                  <m:oMath xmlns:m="http://schemas.openxmlformats.org/officeDocument/2006/math">
                    <m:r>
                      <a:rPr lang="en-US" b="0" i="1" smtClean="0">
                        <a:latin typeface="Cambria Math" panose="02040503050406030204" pitchFamily="18" charset="0"/>
                        <a:cs typeface="Golos Text" panose="020B0604020202020204" charset="0"/>
                      </a:rPr>
                      <m:t>𝑉</m:t>
                    </m:r>
                  </m:oMath>
                </a14:m>
                <a:r>
                  <a:rPr lang="en-US">
                    <a:latin typeface="Golos Text" panose="020B0604020202020204" charset="0"/>
                    <a:cs typeface="Golos Text" panose="020B0604020202020204" charset="0"/>
                  </a:rPr>
                  <a:t> for </a:t>
                </a:r>
                <a14:m>
                  <m:oMath xmlns:m="http://schemas.openxmlformats.org/officeDocument/2006/math">
                    <m:r>
                      <a:rPr lang="en-US" b="0" i="1" smtClean="0">
                        <a:latin typeface="Cambria Math" panose="02040503050406030204" pitchFamily="18" charset="0"/>
                        <a:cs typeface="Golos Text" panose="020B0604020202020204" charset="0"/>
                      </a:rPr>
                      <m:t>𝑅</m:t>
                    </m:r>
                  </m:oMath>
                </a14:m>
                <a:r>
                  <a:rPr lang="en-US">
                    <a:latin typeface="Golos Text" panose="020B0604020202020204" charset="0"/>
                    <a:cs typeface="Golos Text" panose="020B0604020202020204" charset="0"/>
                  </a:rPr>
                  <a:t>, a linear combination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𝑖</m:t>
                        </m:r>
                      </m:sub>
                    </m:sSub>
                  </m:oMath>
                </a14:m>
                <a:r>
                  <a:rPr lang="en-US">
                    <a:latin typeface="Golos Text" panose="020B0604020202020204" charset="0"/>
                    <a:cs typeface="Golos Text" panose="020B0604020202020204" charset="0"/>
                  </a:rPr>
                  <a:t>​, is also linearly expressed. </a:t>
                </a:r>
              </a:p>
            </p:txBody>
          </p:sp>
        </mc:Choice>
        <mc:Fallback xmlns="">
          <p:sp>
            <p:nvSpPr>
              <p:cNvPr id="3" name="Hộp Văn bản 2">
                <a:extLst>
                  <a:ext uri="{FF2B5EF4-FFF2-40B4-BE49-F238E27FC236}">
                    <a16:creationId xmlns:a16="http://schemas.microsoft.com/office/drawing/2014/main" id="{A34BE41A-9871-F443-7C38-795C71F878D9}"/>
                  </a:ext>
                </a:extLst>
              </p:cNvPr>
              <p:cNvSpPr txBox="1">
                <a:spLocks noRot="1" noChangeAspect="1" noMove="1" noResize="1" noEditPoints="1" noAdjustHandles="1" noChangeArrowheads="1" noChangeShapeType="1" noTextEdit="1"/>
              </p:cNvSpPr>
              <p:nvPr/>
            </p:nvSpPr>
            <p:spPr>
              <a:xfrm>
                <a:off x="537250" y="1612043"/>
                <a:ext cx="8069286" cy="738664"/>
              </a:xfrm>
              <a:prstGeom prst="rect">
                <a:avLst/>
              </a:prstGeom>
              <a:blipFill>
                <a:blip r:embed="rId2"/>
                <a:stretch>
                  <a:fillRect l="-227" t="-820" b="-6557"/>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A7701284-A8F0-76C2-BE90-C65EAF4E7786}"/>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EC5624AD-B3BD-DEFB-8196-75C3967C0971}"/>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238E3969-E9D1-BFB1-51CF-9ED2F4610B9A}"/>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B90DB7C5-BA53-0C70-2888-530AE9BAF538}"/>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A46559A3-4922-3522-1CE9-EE5B6A0E4169}"/>
                  </a:ext>
                </a:extLst>
              </p:cNvPr>
              <p:cNvSpPr txBox="1"/>
              <p:nvPr/>
            </p:nvSpPr>
            <p:spPr>
              <a:xfrm>
                <a:off x="2726678" y="2856830"/>
                <a:ext cx="354172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𝜋</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1</m:t>
                              </m:r>
                            </m:sub>
                          </m:sSub>
                        </m:e>
                        <m:sup>
                          <m:r>
                            <a:rPr lang="en-US" b="0" i="1" smtClean="0">
                              <a:latin typeface="Cambria Math" panose="02040503050406030204" pitchFamily="18" charset="0"/>
                              <a:ea typeface="Cambria Math" panose="02040503050406030204" pitchFamily="18" charset="0"/>
                            </a:rPr>
                            <m:t>𝜋</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𝜋</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𝑑</m:t>
                          </m:r>
                        </m:sub>
                      </m:sSub>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sub>
                          </m:sSub>
                        </m:e>
                        <m:sup>
                          <m:r>
                            <a:rPr lang="en-US" i="1">
                              <a:latin typeface="Cambria Math" panose="02040503050406030204" pitchFamily="18" charset="0"/>
                              <a:ea typeface="Cambria Math" panose="02040503050406030204" pitchFamily="18" charset="0"/>
                            </a:rPr>
                            <m:t>𝜋</m:t>
                          </m:r>
                        </m:sup>
                      </m:sSup>
                    </m:oMath>
                  </m:oMathPara>
                </a14:m>
                <a:endParaRPr lang="en-US"/>
              </a:p>
            </p:txBody>
          </p:sp>
        </mc:Choice>
        <mc:Fallback xmlns="">
          <p:sp>
            <p:nvSpPr>
              <p:cNvPr id="6" name="Hộp Văn bản 5">
                <a:extLst>
                  <a:ext uri="{FF2B5EF4-FFF2-40B4-BE49-F238E27FC236}">
                    <a16:creationId xmlns:a16="http://schemas.microsoft.com/office/drawing/2014/main" id="{A46559A3-4922-3522-1CE9-EE5B6A0E4169}"/>
                  </a:ext>
                </a:extLst>
              </p:cNvPr>
              <p:cNvSpPr txBox="1">
                <a:spLocks noRot="1" noChangeAspect="1" noMove="1" noResize="1" noEditPoints="1" noAdjustHandles="1" noChangeArrowheads="1" noChangeShapeType="1" noTextEdit="1"/>
              </p:cNvSpPr>
              <p:nvPr/>
            </p:nvSpPr>
            <p:spPr>
              <a:xfrm>
                <a:off x="2726678" y="2856830"/>
                <a:ext cx="3541726" cy="215444"/>
              </a:xfrm>
              <a:prstGeom prst="rect">
                <a:avLst/>
              </a:prstGeom>
              <a:blipFill>
                <a:blip r:embed="rId3"/>
                <a:stretch>
                  <a:fillRect b="-17143"/>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63C17E32-3140-B518-43C3-C255468F14FF}"/>
              </a:ext>
            </a:extLst>
          </p:cNvPr>
          <p:cNvSpPr txBox="1"/>
          <p:nvPr/>
        </p:nvSpPr>
        <p:spPr>
          <a:xfrm>
            <a:off x="2175726" y="3362954"/>
            <a:ext cx="791202" cy="276999"/>
          </a:xfrm>
          <a:prstGeom prst="rect">
            <a:avLst/>
          </a:prstGeom>
          <a:noFill/>
        </p:spPr>
        <p:txBody>
          <a:bodyPr wrap="square">
            <a:spAutoFit/>
          </a:bodyPr>
          <a:lstStyle/>
          <a:p>
            <a:r>
              <a:rPr lang="en-US" sz="1200">
                <a:latin typeface="Golos Text" panose="020B0604020202020204" charset="0"/>
                <a:cs typeface="Golos Text" panose="020B0604020202020204" charset="0"/>
              </a:rPr>
              <a:t>Where:</a:t>
            </a:r>
            <a:endParaRPr lang="en-US" sz="1200"/>
          </a:p>
        </p:txBody>
      </p:sp>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49B55872-2101-69D1-43BB-D59190BC3757}"/>
                  </a:ext>
                </a:extLst>
              </p:cNvPr>
              <p:cNvSpPr txBox="1"/>
              <p:nvPr/>
            </p:nvSpPr>
            <p:spPr>
              <a:xfrm>
                <a:off x="2726678" y="3639953"/>
                <a:ext cx="3799072" cy="276999"/>
              </a:xfrm>
              <a:prstGeom prst="rect">
                <a:avLst/>
              </a:prstGeom>
              <a:noFill/>
            </p:spPr>
            <p:txBody>
              <a:bodyPr wrap="square">
                <a:spAutoFit/>
              </a:bodyPr>
              <a:lstStyle/>
              <a:p>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i="1">
                            <a:latin typeface="Cambria Math" panose="02040503050406030204" pitchFamily="18" charset="0"/>
                            <a:ea typeface="Cambria Math" panose="02040503050406030204" pitchFamily="18" charset="0"/>
                          </a:rPr>
                          <m:t>𝑖</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𝑠</m:t>
                        </m:r>
                      </m:e>
                    </m:d>
                  </m:oMath>
                </a14:m>
                <a:r>
                  <a:rPr lang="en-US" sz="1200"/>
                  <a:t>: </a:t>
                </a:r>
                <a:r>
                  <a:rPr lang="en-US" sz="1200">
                    <a:latin typeface="Golos Text" panose="020B0604020202020204" charset="0"/>
                    <a:cs typeface="Golos Text" panose="020B0604020202020204" charset="0"/>
                  </a:rPr>
                  <a:t>These are known and fixed basis functions.</a:t>
                </a:r>
              </a:p>
            </p:txBody>
          </p:sp>
        </mc:Choice>
        <mc:Fallback xmlns="">
          <p:sp>
            <p:nvSpPr>
              <p:cNvPr id="14" name="Hộp Văn bản 13">
                <a:extLst>
                  <a:ext uri="{FF2B5EF4-FFF2-40B4-BE49-F238E27FC236}">
                    <a16:creationId xmlns:a16="http://schemas.microsoft.com/office/drawing/2014/main" id="{49B55872-2101-69D1-43BB-D59190BC3757}"/>
                  </a:ext>
                </a:extLst>
              </p:cNvPr>
              <p:cNvSpPr txBox="1">
                <a:spLocks noRot="1" noChangeAspect="1" noMove="1" noResize="1" noEditPoints="1" noAdjustHandles="1" noChangeArrowheads="1" noChangeShapeType="1" noTextEdit="1"/>
              </p:cNvSpPr>
              <p:nvPr/>
            </p:nvSpPr>
            <p:spPr>
              <a:xfrm>
                <a:off x="2726678" y="3639953"/>
                <a:ext cx="3799072" cy="276999"/>
              </a:xfrm>
              <a:prstGeom prst="rect">
                <a:avLst/>
              </a:prstGeom>
              <a:blipFill>
                <a:blip r:embed="rId4"/>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ộp Văn bản 14">
                <a:extLst>
                  <a:ext uri="{FF2B5EF4-FFF2-40B4-BE49-F238E27FC236}">
                    <a16:creationId xmlns:a16="http://schemas.microsoft.com/office/drawing/2014/main" id="{380BA5CA-15CC-D8DF-F359-0C8DE6AEA1AB}"/>
                  </a:ext>
                </a:extLst>
              </p:cNvPr>
              <p:cNvSpPr txBox="1"/>
              <p:nvPr/>
            </p:nvSpPr>
            <p:spPr>
              <a:xfrm>
                <a:off x="2726678" y="4009911"/>
                <a:ext cx="3799072" cy="646331"/>
              </a:xfrm>
              <a:prstGeom prst="rect">
                <a:avLst/>
              </a:prstGeom>
              <a:noFill/>
            </p:spPr>
            <p:txBody>
              <a:bodyPr wrap="square">
                <a:spAutoFit/>
              </a:bodyPr>
              <a:lstStyle/>
              <a:p>
                <a14:m>
                  <m:oMath xmlns:m="http://schemas.openxmlformats.org/officeDocument/2006/math">
                    <m:sSup>
                      <m:sSupPr>
                        <m:ctrlPr>
                          <a:rPr lang="en-US" sz="1200" i="1">
                            <a:latin typeface="Cambria Math" panose="02040503050406030204" pitchFamily="18" charset="0"/>
                            <a:ea typeface="Cambria Math" panose="02040503050406030204" pitchFamily="18" charset="0"/>
                          </a:rPr>
                        </m:ctrlPr>
                      </m:sSup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𝑉</m:t>
                            </m:r>
                          </m:e>
                          <m:sub>
                            <m:r>
                              <a:rPr lang="en-US" sz="1200" i="1">
                                <a:latin typeface="Cambria Math" panose="02040503050406030204" pitchFamily="18" charset="0"/>
                                <a:ea typeface="Cambria Math" panose="02040503050406030204" pitchFamily="18" charset="0"/>
                              </a:rPr>
                              <m:t>𝑖</m:t>
                            </m:r>
                          </m:sub>
                        </m:sSub>
                      </m:e>
                      <m:sup>
                        <m:r>
                          <a:rPr lang="en-US" sz="1200" i="1">
                            <a:latin typeface="Cambria Math" panose="02040503050406030204" pitchFamily="18" charset="0"/>
                            <a:ea typeface="Cambria Math" panose="02040503050406030204" pitchFamily="18" charset="0"/>
                          </a:rPr>
                          <m:t>𝜋</m:t>
                        </m:r>
                      </m:sup>
                    </m:sSup>
                  </m:oMath>
                </a14:m>
                <a:r>
                  <a:rPr lang="en-US" sz="1200"/>
                  <a:t>: The value function of the policy </a:t>
                </a:r>
                <a14:m>
                  <m:oMath xmlns:m="http://schemas.openxmlformats.org/officeDocument/2006/math">
                    <m:r>
                      <a:rPr lang="en-US" sz="1200" i="1">
                        <a:latin typeface="Cambria Math" panose="02040503050406030204" pitchFamily="18" charset="0"/>
                        <a:ea typeface="Cambria Math" panose="02040503050406030204" pitchFamily="18" charset="0"/>
                      </a:rPr>
                      <m:t>𝜋</m:t>
                    </m:r>
                  </m:oMath>
                </a14:m>
                <a:r>
                  <a:rPr lang="en-US" sz="1200"/>
                  <a:t> in the </a:t>
                </a:r>
                <a:r>
                  <a:rPr lang="en-US" sz="1200" err="1"/>
                  <a:t>MDP</a:t>
                </a:r>
                <a:r>
                  <a:rPr lang="en-US" sz="1200"/>
                  <a:t> when the reward function is chosen as one of the basis functions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i="1">
                            <a:latin typeface="Cambria Math" panose="02040503050406030204" pitchFamily="18" charset="0"/>
                            <a:ea typeface="Cambria Math" panose="02040503050406030204" pitchFamily="18" charset="0"/>
                          </a:rPr>
                          <m:t>𝑖</m:t>
                        </m:r>
                      </m:sub>
                    </m:sSub>
                  </m:oMath>
                </a14:m>
                <a:r>
                  <a:rPr lang="en-US" sz="1200">
                    <a:latin typeface="Golos Text" panose="020B0604020202020204" charset="0"/>
                    <a:cs typeface="Golos Text" panose="020B0604020202020204" charset="0"/>
                  </a:rPr>
                  <a:t>.</a:t>
                </a:r>
              </a:p>
            </p:txBody>
          </p:sp>
        </mc:Choice>
        <mc:Fallback xmlns="">
          <p:sp>
            <p:nvSpPr>
              <p:cNvPr id="15" name="Hộp Văn bản 14">
                <a:extLst>
                  <a:ext uri="{FF2B5EF4-FFF2-40B4-BE49-F238E27FC236}">
                    <a16:creationId xmlns:a16="http://schemas.microsoft.com/office/drawing/2014/main" id="{380BA5CA-15CC-D8DF-F359-0C8DE6AEA1AB}"/>
                  </a:ext>
                </a:extLst>
              </p:cNvPr>
              <p:cNvSpPr txBox="1">
                <a:spLocks noRot="1" noChangeAspect="1" noMove="1" noResize="1" noEditPoints="1" noAdjustHandles="1" noChangeArrowheads="1" noChangeShapeType="1" noTextEdit="1"/>
              </p:cNvSpPr>
              <p:nvPr/>
            </p:nvSpPr>
            <p:spPr>
              <a:xfrm>
                <a:off x="2726678" y="4009911"/>
                <a:ext cx="3799072" cy="646331"/>
              </a:xfrm>
              <a:prstGeom prst="rect">
                <a:avLst/>
              </a:prstGeom>
              <a:blipFill>
                <a:blip r:embed="rId5"/>
                <a:stretch>
                  <a:fillRect t="-1887" b="-5660"/>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85B8564C-7D48-16A3-47B9-00AF813A4B6F}"/>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18</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2677605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015DA-0C4E-5F58-C0D8-17D32BE20204}"/>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8B536C6A-6FD0-BB3C-1A51-72551E625F4E}"/>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Large State Spaces</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08B0F162-96B4-8FE4-5B34-2B98D8B3EF47}"/>
                  </a:ext>
                </a:extLst>
              </p:cNvPr>
              <p:cNvSpPr txBox="1"/>
              <p:nvPr/>
            </p:nvSpPr>
            <p:spPr>
              <a:xfrm>
                <a:off x="537250" y="1612043"/>
                <a:ext cx="7888946" cy="954107"/>
              </a:xfrm>
              <a:prstGeom prst="rect">
                <a:avLst/>
              </a:prstGeom>
              <a:noFill/>
            </p:spPr>
            <p:txBody>
              <a:bodyPr wrap="square">
                <a:spAutoFit/>
              </a:bodyPr>
              <a:lstStyle/>
              <a:p>
                <a:r>
                  <a:rPr lang="en-US">
                    <a:latin typeface="Golos Text" panose="020B0604020202020204" charset="0"/>
                    <a:cs typeface="Golos Text" panose="020B0604020202020204" charset="0"/>
                  </a:rPr>
                  <a:t>The optimality condition in </a:t>
                </a:r>
                <a:r>
                  <a:rPr lang="en-US" err="1">
                    <a:latin typeface="Golos Text" panose="020B0604020202020204" charset="0"/>
                    <a:cs typeface="Golos Text" panose="020B0604020202020204" charset="0"/>
                  </a:rPr>
                  <a:t>IRL</a:t>
                </a:r>
                <a:r>
                  <a:rPr lang="en-US">
                    <a:latin typeface="Golos Text" panose="020B0604020202020204" charset="0"/>
                    <a:cs typeface="Golos Text" panose="020B0604020202020204" charset="0"/>
                  </a:rPr>
                  <a:t> requires the reward function </a:t>
                </a:r>
                <a14:m>
                  <m:oMath xmlns:m="http://schemas.openxmlformats.org/officeDocument/2006/math">
                    <m:r>
                      <a:rPr lang="en-US" b="0" i="1" smtClean="0">
                        <a:latin typeface="Cambria Math" panose="02040503050406030204" pitchFamily="18" charset="0"/>
                        <a:ea typeface="Cambria Math" panose="02040503050406030204" pitchFamily="18" charset="0"/>
                      </a:rPr>
                      <m:t>𝑅</m:t>
                    </m:r>
                  </m:oMath>
                </a14:m>
                <a:r>
                  <a:rPr lang="en-US">
                    <a:latin typeface="Golos Text" panose="020B0604020202020204" charset="0"/>
                    <a:cs typeface="Golos Text" panose="020B0604020202020204" charset="0"/>
                  </a:rPr>
                  <a:t> to be expressed as a linear combination of basis functions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𝑖</m:t>
                        </m:r>
                      </m:sub>
                    </m:sSub>
                  </m:oMath>
                </a14:m>
                <a:r>
                  <a:rPr lang="en-US">
                    <a:latin typeface="Golos Text" panose="020B0604020202020204" charset="0"/>
                    <a:cs typeface="Golos Text" panose="020B0604020202020204" charset="0"/>
                  </a:rPr>
                  <a:t>, allowing the problem to be solved using linear programming. For action </a:t>
                </a:r>
                <a14:m>
                  <m:oMath xmlns:m="http://schemas.openxmlformats.org/officeDocument/2006/math">
                    <m:sSub>
                      <m:sSubPr>
                        <m:ctrlPr>
                          <a:rPr lang="en-US" i="1">
                            <a:latin typeface="Cambria Math" panose="02040503050406030204" pitchFamily="18" charset="0"/>
                            <a:cs typeface="Golos Text" panose="020B0604020202020204" charset="0"/>
                          </a:rPr>
                        </m:ctrlPr>
                      </m:sSubPr>
                      <m:e>
                        <m:r>
                          <a:rPr lang="en-US" i="1">
                            <a:latin typeface="Cambria Math" panose="02040503050406030204" pitchFamily="18" charset="0"/>
                            <a:cs typeface="Golos Text" panose="020B0604020202020204" charset="0"/>
                          </a:rPr>
                          <m:t>𝑎</m:t>
                        </m:r>
                      </m:e>
                      <m:sub>
                        <m:r>
                          <a:rPr lang="en-US" i="1">
                            <a:latin typeface="Cambria Math" panose="02040503050406030204" pitchFamily="18" charset="0"/>
                            <a:cs typeface="Golos Text" panose="020B0604020202020204" charset="0"/>
                          </a:rPr>
                          <m:t>1</m:t>
                        </m:r>
                      </m:sub>
                    </m:sSub>
                  </m:oMath>
                </a14:m>
                <a:r>
                  <a:rPr lang="en-US">
                    <a:latin typeface="Golos Text" panose="020B0604020202020204" charset="0"/>
                    <a:cs typeface="Golos Text" panose="020B0604020202020204" charset="0"/>
                  </a:rPr>
                  <a:t> to be optimal, the expected value of the next states when choosing this action must be greater than that of any other action.</a:t>
                </a:r>
              </a:p>
            </p:txBody>
          </p:sp>
        </mc:Choice>
        <mc:Fallback xmlns="">
          <p:sp>
            <p:nvSpPr>
              <p:cNvPr id="3" name="Hộp Văn bản 2">
                <a:extLst>
                  <a:ext uri="{FF2B5EF4-FFF2-40B4-BE49-F238E27FC236}">
                    <a16:creationId xmlns:a16="http://schemas.microsoft.com/office/drawing/2014/main" id="{08B0F162-96B4-8FE4-5B34-2B98D8B3EF47}"/>
                  </a:ext>
                </a:extLst>
              </p:cNvPr>
              <p:cNvSpPr txBox="1">
                <a:spLocks noRot="1" noChangeAspect="1" noMove="1" noResize="1" noEditPoints="1" noAdjustHandles="1" noChangeArrowheads="1" noChangeShapeType="1" noTextEdit="1"/>
              </p:cNvSpPr>
              <p:nvPr/>
            </p:nvSpPr>
            <p:spPr>
              <a:xfrm>
                <a:off x="537250" y="1612043"/>
                <a:ext cx="7888946" cy="954107"/>
              </a:xfrm>
              <a:prstGeom prst="rect">
                <a:avLst/>
              </a:prstGeom>
              <a:blipFill>
                <a:blip r:embed="rId2"/>
                <a:stretch>
                  <a:fillRect l="-232" t="-637" b="-5732"/>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F94ADA53-2B19-A493-EA8C-4559C231425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277626F1-5256-8A21-519D-8EDA75674375}"/>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AABC6943-28C0-D77F-A8A8-74E041D0C9C9}"/>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27B36213-69DB-E876-C1CA-06284F2B2859}"/>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63B26F72-3A93-4110-6774-B667F892AB27}"/>
                  </a:ext>
                </a:extLst>
              </p:cNvPr>
              <p:cNvSpPr txBox="1"/>
              <p:nvPr/>
            </p:nvSpPr>
            <p:spPr>
              <a:xfrm>
                <a:off x="2726678" y="2856830"/>
                <a:ext cx="3541726" cy="2585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Ε</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𝑠</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sub>
                          </m:sSub>
                        </m:sub>
                      </m:sSub>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𝜋</m:t>
                              </m:r>
                            </m:sup>
                          </m:sSup>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𝑎</m:t>
                              </m:r>
                            </m:sub>
                          </m:sSub>
                        </m:sub>
                      </m:sSub>
                      <m:d>
                        <m:dPr>
                          <m:begChr m:val="["/>
                          <m:endChr m:val="]"/>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e>
                          </m:d>
                        </m:e>
                      </m:d>
                    </m:oMath>
                  </m:oMathPara>
                </a14:m>
                <a:endParaRPr lang="en-US"/>
              </a:p>
            </p:txBody>
          </p:sp>
        </mc:Choice>
        <mc:Fallback xmlns="">
          <p:sp>
            <p:nvSpPr>
              <p:cNvPr id="6" name="Hộp Văn bản 5">
                <a:extLst>
                  <a:ext uri="{FF2B5EF4-FFF2-40B4-BE49-F238E27FC236}">
                    <a16:creationId xmlns:a16="http://schemas.microsoft.com/office/drawing/2014/main" id="{63B26F72-3A93-4110-6774-B667F892AB27}"/>
                  </a:ext>
                </a:extLst>
              </p:cNvPr>
              <p:cNvSpPr txBox="1">
                <a:spLocks noRot="1" noChangeAspect="1" noMove="1" noResize="1" noEditPoints="1" noAdjustHandles="1" noChangeArrowheads="1" noChangeShapeType="1" noTextEdit="1"/>
              </p:cNvSpPr>
              <p:nvPr/>
            </p:nvSpPr>
            <p:spPr>
              <a:xfrm>
                <a:off x="2726678" y="2856830"/>
                <a:ext cx="3541726" cy="258597"/>
              </a:xfrm>
              <a:prstGeom prst="rect">
                <a:avLst/>
              </a:prstGeom>
              <a:blipFill>
                <a:blip r:embed="rId3"/>
                <a:stretch>
                  <a:fillRect b="-11905"/>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B7728D6E-8978-9E2A-9A71-C8EF8DE46386}"/>
              </a:ext>
            </a:extLst>
          </p:cNvPr>
          <p:cNvSpPr txBox="1"/>
          <p:nvPr/>
        </p:nvSpPr>
        <p:spPr>
          <a:xfrm>
            <a:off x="2175726" y="3362954"/>
            <a:ext cx="791202" cy="276999"/>
          </a:xfrm>
          <a:prstGeom prst="rect">
            <a:avLst/>
          </a:prstGeom>
          <a:noFill/>
        </p:spPr>
        <p:txBody>
          <a:bodyPr wrap="square">
            <a:spAutoFit/>
          </a:bodyPr>
          <a:lstStyle/>
          <a:p>
            <a:r>
              <a:rPr lang="en-US" sz="1200">
                <a:latin typeface="Golos Text" panose="020B0604020202020204" charset="0"/>
                <a:cs typeface="Golos Text" panose="020B0604020202020204" charset="0"/>
              </a:rPr>
              <a:t>Where:</a:t>
            </a:r>
            <a:endParaRPr lang="en-US" sz="1200"/>
          </a:p>
        </p:txBody>
      </p:sp>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D5D78723-5011-0B1A-77C6-D0D8C032FB9B}"/>
                  </a:ext>
                </a:extLst>
              </p:cNvPr>
              <p:cNvSpPr txBox="1"/>
              <p:nvPr/>
            </p:nvSpPr>
            <p:spPr>
              <a:xfrm>
                <a:off x="2726678" y="3639953"/>
                <a:ext cx="3799072" cy="662233"/>
              </a:xfrm>
              <a:prstGeom prst="rect">
                <a:avLst/>
              </a:prstGeom>
              <a:noFill/>
            </p:spPr>
            <p:txBody>
              <a:bodyPr wrap="square">
                <a:spAutoFit/>
              </a:bodyPr>
              <a:lstStyle/>
              <a:p>
                <a14:m>
                  <m:oMath xmlns:m="http://schemas.openxmlformats.org/officeDocument/2006/math">
                    <m:r>
                      <a:rPr lang="en-US" sz="1200" i="1">
                        <a:latin typeface="Cambria Math" panose="02040503050406030204" pitchFamily="18" charset="0"/>
                        <a:ea typeface="Cambria Math" panose="02040503050406030204" pitchFamily="18" charset="0"/>
                      </a:rPr>
                      <m:t>𝑠</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𝑃</m:t>
                        </m:r>
                      </m:e>
                      <m:sub>
                        <m:r>
                          <a:rPr lang="en-US" sz="1200" i="1">
                            <a:latin typeface="Cambria Math" panose="02040503050406030204" pitchFamily="18" charset="0"/>
                            <a:ea typeface="Cambria Math" panose="02040503050406030204" pitchFamily="18" charset="0"/>
                          </a:rPr>
                          <m:t>𝑠</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𝑎</m:t>
                            </m:r>
                          </m:e>
                          <m:sub>
                            <m:r>
                              <a:rPr lang="en-US" sz="1200" i="1">
                                <a:latin typeface="Cambria Math" panose="02040503050406030204" pitchFamily="18" charset="0"/>
                                <a:ea typeface="Cambria Math" panose="02040503050406030204" pitchFamily="18" charset="0"/>
                              </a:rPr>
                              <m:t>1</m:t>
                            </m:r>
                          </m:sub>
                        </m:sSub>
                      </m:sub>
                    </m:sSub>
                  </m:oMath>
                </a14:m>
                <a:r>
                  <a:rPr lang="en-US" sz="1200">
                    <a:latin typeface="Golos Text" panose="020B0604020202020204" charset="0"/>
                    <a:cs typeface="Golos Text" panose="020B0604020202020204" charset="0"/>
                  </a:rPr>
                  <a:t>: Represents the probability of transitioning from state </a:t>
                </a:r>
                <a14:m>
                  <m:oMath xmlns:m="http://schemas.openxmlformats.org/officeDocument/2006/math">
                    <m:r>
                      <a:rPr lang="en-US" sz="1200" i="1">
                        <a:latin typeface="Cambria Math" panose="02040503050406030204" pitchFamily="18" charset="0"/>
                        <a:ea typeface="Cambria Math" panose="02040503050406030204" pitchFamily="18" charset="0"/>
                      </a:rPr>
                      <m:t>𝑠</m:t>
                    </m:r>
                  </m:oMath>
                </a14:m>
                <a:r>
                  <a:rPr lang="en-US" sz="1200">
                    <a:latin typeface="Golos Text" panose="020B0604020202020204" charset="0"/>
                    <a:cs typeface="Golos Text" panose="020B0604020202020204" charset="0"/>
                  </a:rPr>
                  <a:t> to </a:t>
                </a:r>
                <a14:m>
                  <m:oMath xmlns:m="http://schemas.openxmlformats.org/officeDocument/2006/math">
                    <m:r>
                      <a:rPr lang="en-US" sz="1200" i="1">
                        <a:latin typeface="Cambria Math" panose="02040503050406030204" pitchFamily="18" charset="0"/>
                        <a:ea typeface="Cambria Math" panose="02040503050406030204" pitchFamily="18" charset="0"/>
                      </a:rPr>
                      <m:t>𝑠</m:t>
                    </m:r>
                    <m:r>
                      <a:rPr lang="en-US" sz="1200" i="1">
                        <a:latin typeface="Cambria Math" panose="02040503050406030204" pitchFamily="18" charset="0"/>
                        <a:ea typeface="Cambria Math" panose="02040503050406030204" pitchFamily="18" charset="0"/>
                      </a:rPr>
                      <m:t>′</m:t>
                    </m:r>
                  </m:oMath>
                </a14:m>
                <a:r>
                  <a:rPr lang="en-US" sz="1200">
                    <a:latin typeface="Golos Text" panose="020B0604020202020204" charset="0"/>
                    <a:cs typeface="Golos Text" panose="020B0604020202020204" charset="0"/>
                  </a:rPr>
                  <a:t> when action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𝑎</m:t>
                        </m:r>
                      </m:e>
                      <m:sub>
                        <m:r>
                          <a:rPr lang="en-US" sz="1200" i="1">
                            <a:latin typeface="Cambria Math" panose="02040503050406030204" pitchFamily="18" charset="0"/>
                            <a:ea typeface="Cambria Math" panose="02040503050406030204" pitchFamily="18" charset="0"/>
                          </a:rPr>
                          <m:t>1</m:t>
                        </m:r>
                      </m:sub>
                    </m:sSub>
                  </m:oMath>
                </a14:m>
                <a:r>
                  <a:rPr lang="en-US" sz="1200">
                    <a:latin typeface="Golos Text" panose="020B0604020202020204" charset="0"/>
                    <a:cs typeface="Golos Text" panose="020B0604020202020204" charset="0"/>
                  </a:rPr>
                  <a:t>​ is taken.</a:t>
                </a:r>
              </a:p>
            </p:txBody>
          </p:sp>
        </mc:Choice>
        <mc:Fallback xmlns="">
          <p:sp>
            <p:nvSpPr>
              <p:cNvPr id="14" name="Hộp Văn bản 13">
                <a:extLst>
                  <a:ext uri="{FF2B5EF4-FFF2-40B4-BE49-F238E27FC236}">
                    <a16:creationId xmlns:a16="http://schemas.microsoft.com/office/drawing/2014/main" id="{D5D78723-5011-0B1A-77C6-D0D8C032FB9B}"/>
                  </a:ext>
                </a:extLst>
              </p:cNvPr>
              <p:cNvSpPr txBox="1">
                <a:spLocks noRot="1" noChangeAspect="1" noMove="1" noResize="1" noEditPoints="1" noAdjustHandles="1" noChangeArrowheads="1" noChangeShapeType="1" noTextEdit="1"/>
              </p:cNvSpPr>
              <p:nvPr/>
            </p:nvSpPr>
            <p:spPr>
              <a:xfrm>
                <a:off x="2726678" y="3639953"/>
                <a:ext cx="3799072" cy="662233"/>
              </a:xfrm>
              <a:prstGeom prst="rect">
                <a:avLst/>
              </a:prstGeom>
              <a:blipFill>
                <a:blip r:embed="rId4"/>
                <a:stretch>
                  <a:fillRect t="-917" b="-5505"/>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C94C8F35-36D8-75DA-14E8-CF9DEB6F449E}"/>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19</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2688026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46512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5" name="Google Shape;185;p22"/>
          <p:cNvSpPr txBox="1">
            <a:spLocks noGrp="1"/>
          </p:cNvSpPr>
          <p:nvPr>
            <p:ph type="subTitle" idx="1"/>
          </p:nvPr>
        </p:nvSpPr>
        <p:spPr>
          <a:xfrm>
            <a:off x="2050814" y="1465120"/>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 of IRL</a:t>
            </a:r>
            <a:endParaRPr/>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88551" y="172777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4886" y="214282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814" y="2142820"/>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Foundations of </a:t>
            </a:r>
            <a:r>
              <a:rPr lang="en-US" err="1"/>
              <a:t>MDP</a:t>
            </a:r>
            <a:endParaRPr lang="en-US"/>
          </a:p>
        </p:txBody>
      </p:sp>
      <p:sp>
        <p:nvSpPr>
          <p:cNvPr id="190" name="Google Shape;190;p22"/>
          <p:cNvSpPr txBox="1">
            <a:spLocks noGrp="1"/>
          </p:cNvSpPr>
          <p:nvPr>
            <p:ph type="title" idx="5"/>
          </p:nvPr>
        </p:nvSpPr>
        <p:spPr>
          <a:xfrm>
            <a:off x="715100" y="282052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814" y="2820520"/>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t>IRL</a:t>
            </a:r>
            <a:r>
              <a:rPr lang="en-US"/>
              <a:t> Scenarios</a:t>
            </a:r>
            <a:endParaRPr lang="en-US">
              <a:latin typeface="Golos Text Medium" panose="020B0604020202020204" charset="0"/>
              <a:cs typeface="Golos Text Medium" panose="020B0604020202020204" charset="0"/>
            </a:endParaRPr>
          </a:p>
        </p:txBody>
      </p:sp>
      <p:cxnSp>
        <p:nvCxnSpPr>
          <p:cNvPr id="194" name="Google Shape;194;p22"/>
          <p:cNvCxnSpPr/>
          <p:nvPr/>
        </p:nvCxnSpPr>
        <p:spPr>
          <a:xfrm>
            <a:off x="1288551" y="2413087"/>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88551" y="3083170"/>
            <a:ext cx="552600" cy="0"/>
          </a:xfrm>
          <a:prstGeom prst="straightConnector1">
            <a:avLst/>
          </a:prstGeom>
          <a:noFill/>
          <a:ln w="19050" cap="flat" cmpd="sng">
            <a:solidFill>
              <a:schemeClr val="dk1"/>
            </a:solidFill>
            <a:prstDash val="solid"/>
            <a:round/>
            <a:headEnd type="none" w="med" len="med"/>
            <a:tailEnd type="stealth" w="med" len="med"/>
          </a:ln>
        </p:spPr>
      </p:cxnSp>
      <p:sp>
        <p:nvSpPr>
          <p:cNvPr id="3" name="Hình chữ nhật: Góc Tròn 2">
            <a:extLst>
              <a:ext uri="{FF2B5EF4-FFF2-40B4-BE49-F238E27FC236}">
                <a16:creationId xmlns:a16="http://schemas.microsoft.com/office/drawing/2014/main" id="{5236C311-C73C-B4AC-BD3B-C03803B8638D}"/>
              </a:ext>
            </a:extLst>
          </p:cNvPr>
          <p:cNvSpPr/>
          <p:nvPr/>
        </p:nvSpPr>
        <p:spPr>
          <a:xfrm>
            <a:off x="8086092" y="4494213"/>
            <a:ext cx="802322" cy="365125"/>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Group 4</a:t>
            </a:r>
          </a:p>
        </p:txBody>
      </p:sp>
      <p:sp>
        <p:nvSpPr>
          <p:cNvPr id="4" name="Google Shape;382;p38">
            <a:extLst>
              <a:ext uri="{FF2B5EF4-FFF2-40B4-BE49-F238E27FC236}">
                <a16:creationId xmlns:a16="http://schemas.microsoft.com/office/drawing/2014/main" id="{884A87D4-6869-92B4-43D5-5D05BF3985DB}"/>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2;p38">
            <a:extLst>
              <a:ext uri="{FF2B5EF4-FFF2-40B4-BE49-F238E27FC236}">
                <a16:creationId xmlns:a16="http://schemas.microsoft.com/office/drawing/2014/main" id="{7A420BA0-FE1D-D70A-9E56-5C121EE625CD}"/>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2;p38">
            <a:extLst>
              <a:ext uri="{FF2B5EF4-FFF2-40B4-BE49-F238E27FC236}">
                <a16:creationId xmlns:a16="http://schemas.microsoft.com/office/drawing/2014/main" id="{47B7C5E6-F6D1-B66E-ED3E-296737E58EBE}"/>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0;p22">
            <a:extLst>
              <a:ext uri="{FF2B5EF4-FFF2-40B4-BE49-F238E27FC236}">
                <a16:creationId xmlns:a16="http://schemas.microsoft.com/office/drawing/2014/main" id="{0C7D7F67-4058-9799-48D0-342D501F23FB}"/>
              </a:ext>
            </a:extLst>
          </p:cNvPr>
          <p:cNvSpPr txBox="1">
            <a:spLocks/>
          </p:cNvSpPr>
          <p:nvPr/>
        </p:nvSpPr>
        <p:spPr>
          <a:xfrm>
            <a:off x="714886" y="3498220"/>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a:t>04</a:t>
            </a:r>
          </a:p>
        </p:txBody>
      </p:sp>
      <p:sp>
        <p:nvSpPr>
          <p:cNvPr id="7" name="Google Shape;191;p22">
            <a:extLst>
              <a:ext uri="{FF2B5EF4-FFF2-40B4-BE49-F238E27FC236}">
                <a16:creationId xmlns:a16="http://schemas.microsoft.com/office/drawing/2014/main" id="{8FB97127-CF78-3EF8-D0A3-F10781580E24}"/>
              </a:ext>
            </a:extLst>
          </p:cNvPr>
          <p:cNvSpPr txBox="1">
            <a:spLocks/>
          </p:cNvSpPr>
          <p:nvPr/>
        </p:nvSpPr>
        <p:spPr>
          <a:xfrm>
            <a:off x="2050600" y="3498220"/>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Experiment</a:t>
            </a:r>
            <a:endParaRPr lang="en-US">
              <a:latin typeface="Golos Text Medium" panose="020B0604020202020204" charset="0"/>
              <a:cs typeface="Golos Text Medium" panose="020B0604020202020204" charset="0"/>
            </a:endParaRPr>
          </a:p>
        </p:txBody>
      </p:sp>
      <p:cxnSp>
        <p:nvCxnSpPr>
          <p:cNvPr id="8" name="Google Shape;195;p22">
            <a:extLst>
              <a:ext uri="{FF2B5EF4-FFF2-40B4-BE49-F238E27FC236}">
                <a16:creationId xmlns:a16="http://schemas.microsoft.com/office/drawing/2014/main" id="{FCF37644-4387-502B-BFDA-0A2ADB836055}"/>
              </a:ext>
            </a:extLst>
          </p:cNvPr>
          <p:cNvCxnSpPr/>
          <p:nvPr/>
        </p:nvCxnSpPr>
        <p:spPr>
          <a:xfrm>
            <a:off x="1288337" y="3760870"/>
            <a:ext cx="552600" cy="0"/>
          </a:xfrm>
          <a:prstGeom prst="straightConnector1">
            <a:avLst/>
          </a:prstGeom>
          <a:noFill/>
          <a:ln w="19050" cap="flat" cmpd="sng">
            <a:solidFill>
              <a:schemeClr val="dk1"/>
            </a:solidFill>
            <a:prstDash val="solid"/>
            <a:round/>
            <a:headEnd type="none" w="med" len="med"/>
            <a:tailEnd type="stealth" w="med" len="med"/>
          </a:ln>
        </p:spPr>
      </p:cxnSp>
      <p:sp>
        <p:nvSpPr>
          <p:cNvPr id="9" name="Chỗ dành sẵn cho Số hiệu Bản chiếu 4">
            <a:extLst>
              <a:ext uri="{FF2B5EF4-FFF2-40B4-BE49-F238E27FC236}">
                <a16:creationId xmlns:a16="http://schemas.microsoft.com/office/drawing/2014/main" id="{5DB65A23-55E2-8809-DAEC-68EA9BDC2603}"/>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a:t>
            </a:fld>
            <a:endParaRPr lang="en-US" sz="1200">
              <a:solidFill>
                <a:schemeClr val="bg1">
                  <a:lumMod val="50000"/>
                </a:schemeClr>
              </a:solidFill>
              <a:latin typeface="Aptos" panose="020B0004020202020204"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E5CEE-DB36-9FD3-39C3-97282BB98ECD}"/>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4F26964C-D346-BED6-5CF4-115BA0C9EC36}"/>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Large State Spaces</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5D5864AA-A8AB-3358-7D2F-46DC63CA53CF}"/>
                  </a:ext>
                </a:extLst>
              </p:cNvPr>
              <p:cNvSpPr txBox="1"/>
              <p:nvPr/>
            </p:nvSpPr>
            <p:spPr>
              <a:xfrm>
                <a:off x="537250" y="1612043"/>
                <a:ext cx="7713900" cy="1582036"/>
              </a:xfrm>
              <a:prstGeom prst="rect">
                <a:avLst/>
              </a:prstGeom>
              <a:noFill/>
            </p:spPr>
            <p:txBody>
              <a:bodyPr wrap="square">
                <a:spAutoFit/>
              </a:bodyPr>
              <a:lstStyle/>
              <a:p>
                <a:pPr>
                  <a:spcAft>
                    <a:spcPts val="600"/>
                  </a:spcAft>
                </a:pPr>
                <a:r>
                  <a:rPr lang="en-US">
                    <a:latin typeface="Golos Text" panose="020B0604020202020204" charset="0"/>
                    <a:ea typeface="Cambria Math" panose="02040503050406030204" pitchFamily="18" charset="0"/>
                    <a:cs typeface="Golos Text" panose="020B0604020202020204" charset="0"/>
                  </a:rPr>
                  <a:t>With formulation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sub>
                        </m:sSub>
                      </m:sub>
                    </m:sSub>
                    <m:d>
                      <m:dPr>
                        <m:begChr m:val="["/>
                        <m:endChr m:val="]"/>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𝑠𝑎</m:t>
                            </m:r>
                          </m:sub>
                        </m:sSub>
                      </m:sub>
                    </m:sSub>
                    <m:d>
                      <m:dPr>
                        <m:begChr m:val="["/>
                        <m:endChr m:val="]"/>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e>
                        </m:d>
                      </m:e>
                    </m:d>
                  </m:oMath>
                </a14:m>
                <a:r>
                  <a:rPr lang="en-US">
                    <a:latin typeface="Golos Text" panose="020B0604020202020204" charset="0"/>
                    <a:cs typeface="Golos Text" panose="020B0604020202020204" charset="0"/>
                  </a:rPr>
                  <a:t>, there are 2 problems:</a:t>
                </a:r>
              </a:p>
              <a:p>
                <a:pPr marL="285750" indent="-285750">
                  <a:spcAft>
                    <a:spcPts val="600"/>
                  </a:spcAft>
                  <a:buFont typeface="Arial" panose="020B0604020202020204" pitchFamily="34" charset="0"/>
                  <a:buChar char="•"/>
                </a:pPr>
                <a:r>
                  <a:rPr lang="en-US" b="1">
                    <a:latin typeface="Golos Text" panose="020B0604020202020204" charset="0"/>
                    <a:cs typeface="Golos Text" panose="020B0604020202020204" charset="0"/>
                  </a:rPr>
                  <a:t>Infinite state spaces</a:t>
                </a:r>
                <a:r>
                  <a:rPr lang="en-US">
                    <a:latin typeface="Golos Text" panose="020B0604020202020204" charset="0"/>
                    <a:cs typeface="Golos Text" panose="020B0604020202020204" charset="0"/>
                  </a:rPr>
                  <a:t>: When the state space is infinite, there are infinitely many constraints of this form, making it difficult or even impossible to check all of them.</a:t>
                </a:r>
              </a:p>
              <a:p>
                <a:pPr marL="285750" indent="-285750">
                  <a:spcAft>
                    <a:spcPts val="600"/>
                  </a:spcAft>
                  <a:buFont typeface="Arial" panose="020B0604020202020204" pitchFamily="34" charset="0"/>
                  <a:buChar char="•"/>
                </a:pPr>
                <a:r>
                  <a:rPr lang="en-US" b="1">
                    <a:latin typeface="Golos Text" panose="020B0604020202020204" charset="0"/>
                    <a:cs typeface="Golos Text" panose="020B0604020202020204" charset="0"/>
                  </a:rPr>
                  <a:t>Linear function approximator</a:t>
                </a:r>
                <a:r>
                  <a:rPr lang="en-US">
                    <a:latin typeface="Golos Text" panose="020B0604020202020204" charset="0"/>
                    <a:cs typeface="Golos Text" panose="020B0604020202020204" charset="0"/>
                  </a:rPr>
                  <a:t>: Since we are using a linear function approximator, we may not be able to express the reward function for which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a:latin typeface="Golos Text" panose="020B0604020202020204" charset="0"/>
                    <a:cs typeface="Golos Text" panose="020B0604020202020204" charset="0"/>
                  </a:rPr>
                  <a:t> is optimal (except in trivial cases, such as </a:t>
                </a:r>
                <a14:m>
                  <m:oMath xmlns:m="http://schemas.openxmlformats.org/officeDocument/2006/math">
                    <m:r>
                      <a:rPr lang="en-US" i="1">
                        <a:latin typeface="Cambria Math" panose="02040503050406030204" pitchFamily="18" charset="0"/>
                        <a:ea typeface="Cambria Math" panose="02040503050406030204" pitchFamily="18" charset="0"/>
                      </a:rPr>
                      <m:t>𝑅</m:t>
                    </m:r>
                    <m:r>
                      <a:rPr lang="en-US" b="0" i="0" smtClean="0">
                        <a:latin typeface="Cambria Math" panose="02040503050406030204" pitchFamily="18" charset="0"/>
                        <a:ea typeface="Cambria Math" panose="02040503050406030204" pitchFamily="18" charset="0"/>
                      </a:rPr>
                      <m:t>=0</m:t>
                    </m:r>
                  </m:oMath>
                </a14:m>
                <a:r>
                  <a:rPr lang="en-US">
                    <a:latin typeface="Golos Text" panose="020B0604020202020204" charset="0"/>
                    <a:cs typeface="Golos Text" panose="020B0604020202020204" charset="0"/>
                  </a:rPr>
                  <a:t>).</a:t>
                </a:r>
              </a:p>
            </p:txBody>
          </p:sp>
        </mc:Choice>
        <mc:Fallback xmlns="">
          <p:sp>
            <p:nvSpPr>
              <p:cNvPr id="3" name="Hộp Văn bản 2">
                <a:extLst>
                  <a:ext uri="{FF2B5EF4-FFF2-40B4-BE49-F238E27FC236}">
                    <a16:creationId xmlns:a16="http://schemas.microsoft.com/office/drawing/2014/main" id="{5D5864AA-A8AB-3358-7D2F-46DC63CA53CF}"/>
                  </a:ext>
                </a:extLst>
              </p:cNvPr>
              <p:cNvSpPr txBox="1">
                <a:spLocks noRot="1" noChangeAspect="1" noMove="1" noResize="1" noEditPoints="1" noAdjustHandles="1" noChangeArrowheads="1" noChangeShapeType="1" noTextEdit="1"/>
              </p:cNvSpPr>
              <p:nvPr/>
            </p:nvSpPr>
            <p:spPr>
              <a:xfrm>
                <a:off x="537250" y="1612043"/>
                <a:ext cx="7713900" cy="1582036"/>
              </a:xfrm>
              <a:prstGeom prst="rect">
                <a:avLst/>
              </a:prstGeom>
              <a:blipFill>
                <a:blip r:embed="rId2"/>
                <a:stretch>
                  <a:fillRect l="-237" t="-769" b="-3077"/>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E5695130-5C32-6C4A-CF0A-F942E262D275}"/>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3ED6642B-5600-4462-B386-B8B9968D8BF7}"/>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D7681B7E-2629-E358-BA6B-69ED7767F0BC}"/>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D7F961F3-A34A-2CF8-3554-CF9B271E6165}"/>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p:sp>
        <p:nvSpPr>
          <p:cNvPr id="5" name="Chỗ dành sẵn cho Số hiệu Bản chiếu 4">
            <a:extLst>
              <a:ext uri="{FF2B5EF4-FFF2-40B4-BE49-F238E27FC236}">
                <a16:creationId xmlns:a16="http://schemas.microsoft.com/office/drawing/2014/main" id="{07B96396-12F2-5549-B3CE-1D7539F0A16E}"/>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20</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237336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BEF6B-8D41-10C2-C784-3CC5583F814D}"/>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014F36CC-F1F5-D35D-F682-F379FA479E4D}"/>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Large State Spaces</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60A18DC8-43BC-D648-E826-D373BC3EBE3C}"/>
                  </a:ext>
                </a:extLst>
              </p:cNvPr>
              <p:cNvSpPr txBox="1"/>
              <p:nvPr/>
            </p:nvSpPr>
            <p:spPr>
              <a:xfrm>
                <a:off x="537250" y="1612043"/>
                <a:ext cx="7713900" cy="1538883"/>
              </a:xfrm>
              <a:prstGeom prst="rect">
                <a:avLst/>
              </a:prstGeom>
              <a:noFill/>
            </p:spPr>
            <p:txBody>
              <a:bodyPr wrap="square">
                <a:spAutoFit/>
              </a:bodyPr>
              <a:lstStyle/>
              <a:p>
                <a:pPr>
                  <a:spcAft>
                    <a:spcPts val="600"/>
                  </a:spcAft>
                </a:pPr>
                <a:r>
                  <a:rPr lang="en-US">
                    <a:latin typeface="Golos Text" panose="020B0604020202020204" charset="0"/>
                    <a:ea typeface="Cambria Math" panose="02040503050406030204" pitchFamily="18" charset="0"/>
                    <a:cs typeface="Golos Text" panose="020B0604020202020204" charset="0"/>
                  </a:rPr>
                  <a:t>With the problems discussed above, we can address them using the following solutions:</a:t>
                </a:r>
              </a:p>
              <a:p>
                <a:pPr marL="285750" indent="-285750">
                  <a:spcAft>
                    <a:spcPts val="600"/>
                  </a:spcAft>
                  <a:buFont typeface="Arial" panose="020B0604020202020204" pitchFamily="34" charset="0"/>
                  <a:buChar char="•"/>
                </a:pPr>
                <a:r>
                  <a:rPr lang="en-US" b="1">
                    <a:latin typeface="Golos Text" panose="020B0604020202020204" charset="0"/>
                    <a:cs typeface="Golos Text" panose="020B0604020202020204" charset="0"/>
                  </a:rPr>
                  <a:t>Infinite state spaces</a:t>
                </a:r>
                <a:r>
                  <a:rPr lang="en-US">
                    <a:latin typeface="Golos Text" panose="020B0604020202020204" charset="0"/>
                    <a:cs typeface="Golos Text" panose="020B0604020202020204" charset="0"/>
                  </a:rPr>
                  <a:t>: Sample a large but finite subset of states </a:t>
                </a:r>
                <a14:m>
                  <m:oMath xmlns:m="http://schemas.openxmlformats.org/officeDocument/2006/math">
                    <m:sSub>
                      <m:sSubPr>
                        <m:ctrlPr>
                          <a:rPr lang="en-US" i="1" smtClean="0">
                            <a:latin typeface="Cambria Math" panose="02040503050406030204" pitchFamily="18" charset="0"/>
                            <a:cs typeface="Golos Text" panose="020B0604020202020204" charset="0"/>
                          </a:rPr>
                        </m:ctrlPr>
                      </m:sSubPr>
                      <m:e>
                        <m:r>
                          <a:rPr lang="en-US" b="0" i="1" smtClean="0">
                            <a:latin typeface="Cambria Math" panose="02040503050406030204" pitchFamily="18" charset="0"/>
                            <a:cs typeface="Golos Text" panose="020B0604020202020204" charset="0"/>
                          </a:rPr>
                          <m:t>𝑆</m:t>
                        </m:r>
                      </m:e>
                      <m:sub>
                        <m:r>
                          <a:rPr lang="en-US" b="0" i="1" smtClean="0">
                            <a:latin typeface="Cambria Math" panose="02040503050406030204" pitchFamily="18" charset="0"/>
                            <a:cs typeface="Golos Text" panose="020B0604020202020204" charset="0"/>
                          </a:rPr>
                          <m:t>0</m:t>
                        </m:r>
                      </m:sub>
                    </m:sSub>
                  </m:oMath>
                </a14:m>
                <a:r>
                  <a:rPr lang="en-US">
                    <a:latin typeface="Golos Text" panose="020B0604020202020204" charset="0"/>
                    <a:cs typeface="Golos Text" panose="020B0604020202020204" charset="0"/>
                  </a:rPr>
                  <a:t> ​and apply the constraints only at those states.</a:t>
                </a:r>
              </a:p>
              <a:p>
                <a:pPr marL="285750" indent="-285750">
                  <a:spcAft>
                    <a:spcPts val="600"/>
                  </a:spcAft>
                  <a:buFont typeface="Arial" panose="020B0604020202020204" pitchFamily="34" charset="0"/>
                  <a:buChar char="•"/>
                </a:pPr>
                <a:r>
                  <a:rPr lang="en-US" b="1">
                    <a:latin typeface="Golos Text" panose="020B0604020202020204" charset="0"/>
                    <a:cs typeface="Golos Text" panose="020B0604020202020204" charset="0"/>
                  </a:rPr>
                  <a:t>Linear function approximator</a:t>
                </a:r>
                <a:r>
                  <a:rPr lang="en-US">
                    <a:latin typeface="Golos Text" panose="020B0604020202020204" charset="0"/>
                    <a:cs typeface="Golos Text" panose="020B0604020202020204" charset="0"/>
                  </a:rPr>
                  <a:t>: Accept some violations of the constraints and apply a penalty when these constraints are violated. Here, </a:t>
                </a:r>
                <a14:m>
                  <m:oMath xmlns:m="http://schemas.openxmlformats.org/officeDocument/2006/math">
                    <m:r>
                      <a:rPr lang="en-US" i="1" smtClean="0">
                        <a:latin typeface="Cambria Math" panose="02040503050406030204" pitchFamily="18" charset="0"/>
                        <a:ea typeface="Cambria Math" panose="02040503050406030204" pitchFamily="18" charset="0"/>
                      </a:rPr>
                      <m:t>𝑝</m:t>
                    </m:r>
                  </m:oMath>
                </a14:m>
                <a:r>
                  <a:rPr lang="en-US">
                    <a:latin typeface="Golos Text" panose="020B0604020202020204" charset="0"/>
                    <a:cs typeface="Golos Text" panose="020B0604020202020204" charset="0"/>
                  </a:rPr>
                  <a:t> is given by </a:t>
                </a:r>
                <a14:m>
                  <m:oMath xmlns:m="http://schemas.openxmlformats.org/officeDocument/2006/math">
                    <m:r>
                      <a:rPr lang="en-US" i="1">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oMath>
                </a14:m>
                <a:r>
                  <a:rPr lang="en-US">
                    <a:latin typeface="Golos Text" panose="020B0604020202020204" charset="0"/>
                    <a:cs typeface="Golos Text" panose="020B0604020202020204" charset="0"/>
                  </a:rPr>
                  <a:t> if </a:t>
                </a:r>
                <a14:m>
                  <m:oMath xmlns:m="http://schemas.openxmlformats.org/officeDocument/2006/math">
                    <m:r>
                      <a:rPr lang="en-US" b="0" i="1" smtClean="0">
                        <a:latin typeface="Cambria Math" panose="02040503050406030204" pitchFamily="18" charset="0"/>
                        <a:cs typeface="Golos Text" panose="020B0604020202020204" charset="0"/>
                      </a:rPr>
                      <m:t>𝑥</m:t>
                    </m:r>
                    <m:r>
                      <a:rPr lang="en-US" b="0" i="1" smtClean="0">
                        <a:latin typeface="Cambria Math" panose="02040503050406030204" pitchFamily="18" charset="0"/>
                        <a:cs typeface="Golos Text" panose="020B0604020202020204" charset="0"/>
                      </a:rPr>
                      <m:t>≥0</m:t>
                    </m:r>
                  </m:oMath>
                </a14:m>
                <a:r>
                  <a:rPr lang="en-US">
                    <a:latin typeface="Golos Text" panose="020B0604020202020204" charset="0"/>
                    <a:cs typeface="Golos Text" panose="020B0604020202020204" charset="0"/>
                  </a:rPr>
                  <a:t>, </a:t>
                </a:r>
                <a14:m>
                  <m:oMath xmlns:m="http://schemas.openxmlformats.org/officeDocument/2006/math">
                    <m:r>
                      <a:rPr lang="en-US" i="1">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𝑥</m:t>
                    </m:r>
                  </m:oMath>
                </a14:m>
                <a:r>
                  <a:rPr lang="en-US">
                    <a:latin typeface="Golos Text" panose="020B0604020202020204" charset="0"/>
                    <a:cs typeface="Golos Text" panose="020B0604020202020204" charset="0"/>
                  </a:rPr>
                  <a:t> otherwise</a:t>
                </a:r>
              </a:p>
            </p:txBody>
          </p:sp>
        </mc:Choice>
        <mc:Fallback xmlns="">
          <p:sp>
            <p:nvSpPr>
              <p:cNvPr id="3" name="Hộp Văn bản 2">
                <a:extLst>
                  <a:ext uri="{FF2B5EF4-FFF2-40B4-BE49-F238E27FC236}">
                    <a16:creationId xmlns:a16="http://schemas.microsoft.com/office/drawing/2014/main" id="{60A18DC8-43BC-D648-E826-D373BC3EBE3C}"/>
                  </a:ext>
                </a:extLst>
              </p:cNvPr>
              <p:cNvSpPr txBox="1">
                <a:spLocks noRot="1" noChangeAspect="1" noMove="1" noResize="1" noEditPoints="1" noAdjustHandles="1" noChangeArrowheads="1" noChangeShapeType="1" noTextEdit="1"/>
              </p:cNvSpPr>
              <p:nvPr/>
            </p:nvSpPr>
            <p:spPr>
              <a:xfrm>
                <a:off x="537250" y="1612043"/>
                <a:ext cx="7713900" cy="1538883"/>
              </a:xfrm>
              <a:prstGeom prst="rect">
                <a:avLst/>
              </a:prstGeom>
              <a:blipFill>
                <a:blip r:embed="rId2"/>
                <a:stretch>
                  <a:fillRect l="-237" t="-395" b="-3162"/>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90667B58-A5DA-36B8-3FF4-BAE5451613F3}"/>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67CCE052-FAEC-A509-3E79-FC5E5B9F46B8}"/>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C48CB5EA-3049-3176-FF14-A809F3110779}"/>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9F6D9248-8CD1-2861-6981-DA3707E8B6EB}"/>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1E930D2C-FE2B-F920-8A0B-2B4C06EDDBFA}"/>
                  </a:ext>
                </a:extLst>
              </p:cNvPr>
              <p:cNvSpPr txBox="1"/>
              <p:nvPr/>
            </p:nvSpPr>
            <p:spPr>
              <a:xfrm>
                <a:off x="1723398" y="3495841"/>
                <a:ext cx="5697204" cy="415563"/>
              </a:xfrm>
              <a:prstGeom prst="rect">
                <a:avLst/>
              </a:prstGeom>
              <a:noFill/>
            </p:spPr>
            <p:txBody>
              <a:bodyPr wrap="square">
                <a:spAutoFit/>
              </a:bodyPr>
              <a:lstStyle/>
              <a:p>
                <a:r>
                  <a:rPr lang="en-US"/>
                  <a:t>maximize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0</m:t>
                            </m:r>
                          </m:sub>
                        </m:sSub>
                      </m:sub>
                      <m:sup/>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𝑘</m:t>
                                        </m:r>
                                      </m:sub>
                                    </m:sSub>
                                  </m:e>
                                </m:d>
                              </m:lim>
                            </m:limLow>
                          </m:fName>
                          <m:e>
                            <m:d>
                              <m:dPr>
                                <m:begChr m:val="{"/>
                                <m:endChr m:val="}"/>
                                <m:ctrlPr>
                                  <a:rPr lang="en-US"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sub>
                                        </m:sSub>
                                      </m:sub>
                                    </m:sSub>
                                    <m:d>
                                      <m:dPr>
                                        <m:begChr m:val="["/>
                                        <m:endChr m:val="]"/>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e>
                                        </m:d>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𝑠𝑎</m:t>
                                            </m:r>
                                          </m:sub>
                                        </m:sSub>
                                      </m:sub>
                                    </m:sSub>
                                    <m:d>
                                      <m:dPr>
                                        <m:begChr m:val="["/>
                                        <m:endChr m:val="]"/>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e>
                                        </m:d>
                                      </m:e>
                                    </m:d>
                                  </m:e>
                                </m:d>
                              </m:e>
                            </m:d>
                          </m:e>
                        </m:func>
                      </m:e>
                    </m:nary>
                  </m:oMath>
                </a14:m>
                <a:endParaRPr lang="en-US"/>
              </a:p>
            </p:txBody>
          </p:sp>
        </mc:Choice>
        <mc:Fallback xmlns="">
          <p:sp>
            <p:nvSpPr>
              <p:cNvPr id="6" name="Hộp Văn bản 5">
                <a:extLst>
                  <a:ext uri="{FF2B5EF4-FFF2-40B4-BE49-F238E27FC236}">
                    <a16:creationId xmlns:a16="http://schemas.microsoft.com/office/drawing/2014/main" id="{1E930D2C-FE2B-F920-8A0B-2B4C06EDDBFA}"/>
                  </a:ext>
                </a:extLst>
              </p:cNvPr>
              <p:cNvSpPr txBox="1">
                <a:spLocks noRot="1" noChangeAspect="1" noMove="1" noResize="1" noEditPoints="1" noAdjustHandles="1" noChangeArrowheads="1" noChangeShapeType="1" noTextEdit="1"/>
              </p:cNvSpPr>
              <p:nvPr/>
            </p:nvSpPr>
            <p:spPr>
              <a:xfrm>
                <a:off x="1723398" y="3495841"/>
                <a:ext cx="5697204" cy="415563"/>
              </a:xfrm>
              <a:prstGeom prst="rect">
                <a:avLst/>
              </a:prstGeom>
              <a:blipFill>
                <a:blip r:embed="rId3"/>
                <a:stretch>
                  <a:fillRect l="-321" t="-60870" b="-10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Hộp Văn bản 6">
                <a:extLst>
                  <a:ext uri="{FF2B5EF4-FFF2-40B4-BE49-F238E27FC236}">
                    <a16:creationId xmlns:a16="http://schemas.microsoft.com/office/drawing/2014/main" id="{B1164F3D-A98D-B0F3-BB45-43B4F1618F47}"/>
                  </a:ext>
                </a:extLst>
              </p:cNvPr>
              <p:cNvSpPr txBox="1"/>
              <p:nvPr/>
            </p:nvSpPr>
            <p:spPr>
              <a:xfrm>
                <a:off x="2066298" y="3967645"/>
                <a:ext cx="2063917" cy="461665"/>
              </a:xfrm>
              <a:prstGeom prst="rect">
                <a:avLst/>
              </a:prstGeom>
              <a:noFill/>
            </p:spPr>
            <p:txBody>
              <a:bodyPr wrap="square">
                <a:spAutoFit/>
              </a:bodyPr>
              <a:lstStyle/>
              <a:p>
                <a:r>
                  <a:rPr lang="en-US" sz="1200" err="1">
                    <a:latin typeface="Golos Text" panose="020B0604020202020204" charset="0"/>
                    <a:cs typeface="Golos Text" panose="020B0604020202020204" charset="0"/>
                  </a:rPr>
                  <a:t>s.t.</a:t>
                </a:r>
                <a:r>
                  <a:rPr lang="en-US" sz="1200">
                    <a:latin typeface="Golos Text" panose="020B0604020202020204" charset="0"/>
                    <a:cs typeface="Golos Text" panose="020B0604020202020204" charset="0"/>
                  </a:rPr>
                  <a:t> </a:t>
                </a:r>
                <a14:m>
                  <m:oMath xmlns:m="http://schemas.openxmlformats.org/officeDocument/2006/math">
                    <m:d>
                      <m:dPr>
                        <m:begChr m:val="|"/>
                        <m:endChr m:val="|"/>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𝛼</m:t>
                            </m:r>
                          </m:e>
                          <m:sub>
                            <m:r>
                              <a:rPr lang="en-US" sz="1200" b="0" i="1" smtClean="0">
                                <a:latin typeface="Cambria Math" panose="02040503050406030204" pitchFamily="18" charset="0"/>
                              </a:rPr>
                              <m:t>𝑖</m:t>
                            </m:r>
                          </m:sub>
                        </m:sSub>
                      </m:e>
                    </m:d>
                    <m:r>
                      <a:rPr lang="en-US" sz="1200" b="0" i="1" smtClean="0">
                        <a:latin typeface="Cambria Math" panose="02040503050406030204" pitchFamily="18" charset="0"/>
                      </a:rPr>
                      <m:t>≤1</m:t>
                    </m:r>
                  </m:oMath>
                </a14:m>
                <a:r>
                  <a:rPr lang="en-US" sz="1200"/>
                  <a:t>,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=1,2,…,</m:t>
                    </m:r>
                    <m:r>
                      <a:rPr lang="en-US" sz="1200" b="0" i="1" smtClean="0">
                        <a:latin typeface="Cambria Math" panose="02040503050406030204" pitchFamily="18" charset="0"/>
                      </a:rPr>
                      <m:t>𝑑</m:t>
                    </m:r>
                  </m:oMath>
                </a14:m>
                <a:endParaRPr lang="en-US" sz="1200"/>
              </a:p>
              <a:p>
                <a:endParaRPr lang="en-US" sz="1200"/>
              </a:p>
            </p:txBody>
          </p:sp>
        </mc:Choice>
        <mc:Fallback xmlns="">
          <p:sp>
            <p:nvSpPr>
              <p:cNvPr id="7" name="Hộp Văn bản 6">
                <a:extLst>
                  <a:ext uri="{FF2B5EF4-FFF2-40B4-BE49-F238E27FC236}">
                    <a16:creationId xmlns:a16="http://schemas.microsoft.com/office/drawing/2014/main" id="{B1164F3D-A98D-B0F3-BB45-43B4F1618F47}"/>
                  </a:ext>
                </a:extLst>
              </p:cNvPr>
              <p:cNvSpPr txBox="1">
                <a:spLocks noRot="1" noChangeAspect="1" noMove="1" noResize="1" noEditPoints="1" noAdjustHandles="1" noChangeArrowheads="1" noChangeShapeType="1" noTextEdit="1"/>
              </p:cNvSpPr>
              <p:nvPr/>
            </p:nvSpPr>
            <p:spPr>
              <a:xfrm>
                <a:off x="2066298" y="3967645"/>
                <a:ext cx="2063917" cy="461665"/>
              </a:xfrm>
              <a:prstGeom prst="rect">
                <a:avLst/>
              </a:prstGeom>
              <a:blipFill>
                <a:blip r:embed="rId4"/>
                <a:stretch>
                  <a:fillRect l="-295" t="-2632"/>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53EE0C6A-E2BA-F2C2-7E73-B4144BE6115E}"/>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21</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984393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2A1C0-863F-61CB-7067-BA79821ED969}"/>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CC55CA31-C00C-6EFA-3545-5D7F39F1F0FE}"/>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Sampled Trajectories</a:t>
            </a:r>
          </a:p>
        </p:txBody>
      </p:sp>
      <p:sp>
        <p:nvSpPr>
          <p:cNvPr id="9" name="Google Shape;382;p38">
            <a:extLst>
              <a:ext uri="{FF2B5EF4-FFF2-40B4-BE49-F238E27FC236}">
                <a16:creationId xmlns:a16="http://schemas.microsoft.com/office/drawing/2014/main" id="{FF09ED81-DFD6-F433-9804-BFC55BD185DF}"/>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142B5B54-C8B1-05D4-31D0-9F9ED1CC2044}"/>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DD8403D1-CD1A-66B0-A4E4-8B584AAB3BC6}"/>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241D3BAC-A66B-BA59-D100-54691DBF942D}"/>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accent5"/>
                </a:solidFill>
              </a:rPr>
              <a:t>IRL</a:t>
            </a:r>
            <a:r>
              <a:rPr lang="en-US" sz="1100" b="1">
                <a:solidFill>
                  <a:schemeClr val="accent5"/>
                </a:solidFill>
              </a:rPr>
              <a:t> Scenarios</a:t>
            </a: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F2261042-CE92-00E8-80F1-DD468FB204F4}"/>
                  </a:ext>
                </a:extLst>
              </p:cNvPr>
              <p:cNvSpPr txBox="1"/>
              <p:nvPr/>
            </p:nvSpPr>
            <p:spPr>
              <a:xfrm>
                <a:off x="722924" y="1401573"/>
                <a:ext cx="8020772" cy="3412729"/>
              </a:xfrm>
              <a:prstGeom prst="rect">
                <a:avLst/>
              </a:prstGeom>
              <a:noFill/>
            </p:spPr>
            <p:txBody>
              <a:bodyPr wrap="square">
                <a:spAutoFit/>
              </a:bodyPr>
              <a:lstStyle/>
              <a:p>
                <a:pPr>
                  <a:spcAft>
                    <a:spcPts val="600"/>
                  </a:spcAft>
                </a:pPr>
                <a:r>
                  <a:rPr lang="en-US" sz="1200" b="1" dirty="0">
                    <a:latin typeface="Golos Text" panose="020B0604020202020204" charset="0"/>
                    <a:ea typeface="Cambria Math" panose="02040503050406030204" pitchFamily="18" charset="0"/>
                    <a:cs typeface="Golos Text" panose="020B0604020202020204" charset="0"/>
                  </a:rPr>
                  <a:t>Initialization</a:t>
                </a:r>
                <a:r>
                  <a:rPr lang="en-US" sz="1200" dirty="0">
                    <a:latin typeface="Golos Text" panose="020B0604020202020204" charset="0"/>
                    <a:ea typeface="Cambria Math" panose="02040503050406030204" pitchFamily="18" charset="0"/>
                    <a:cs typeface="Golos Text" panose="020B0604020202020204" charset="0"/>
                  </a:rPr>
                  <a:t>: </a:t>
                </a:r>
                <a:r>
                  <a:rPr lang="en-US" sz="1200" dirty="0">
                    <a:latin typeface="Golos Text" panose="020B0604020202020204" charset="0"/>
                    <a:cs typeface="Golos Text" panose="020B0604020202020204" charset="0"/>
                  </a:rPr>
                  <a:t>Select the initial </a:t>
                </a:r>
                <a:r>
                  <a:rPr lang="en-US" sz="1200" b="1" dirty="0">
                    <a:latin typeface="Golos Text" panose="020B0604020202020204" charset="0"/>
                    <a:cs typeface="Golos Text" panose="020B0604020202020204" charset="0"/>
                  </a:rPr>
                  <a:t>base case policy</a:t>
                </a:r>
                <a:r>
                  <a:rPr lang="en-US" sz="1200" dirty="0">
                    <a:latin typeface="Golos Text" panose="020B0604020202020204" charset="0"/>
                    <a:cs typeface="Golos Text" panose="020B0604020202020204" charset="0"/>
                  </a:rPr>
                  <a:t> ​</a:t>
                </a:r>
                <a14:m>
                  <m:oMath xmlns:m="http://schemas.openxmlformats.org/officeDocument/2006/math">
                    <m:sSub>
                      <m:sSubPr>
                        <m:ctrlPr>
                          <a:rPr lang="en-US" sz="1200" i="1" smtClean="0">
                            <a:latin typeface="Cambria Math" panose="02040503050406030204" pitchFamily="18" charset="0"/>
                            <a:cs typeface="Golos Text" panose="020B0604020202020204" charset="0"/>
                          </a:rPr>
                        </m:ctrlPr>
                      </m:sSubPr>
                      <m:e>
                        <m:r>
                          <a:rPr lang="en-US" sz="1200" i="1" smtClean="0">
                            <a:latin typeface="Cambria Math" panose="02040503050406030204" pitchFamily="18" charset="0"/>
                            <a:ea typeface="Cambria Math" panose="02040503050406030204" pitchFamily="18" charset="0"/>
                            <a:cs typeface="Golos Text" panose="020B0604020202020204" charset="0"/>
                          </a:rPr>
                          <m:t>𝜋</m:t>
                        </m:r>
                      </m:e>
                      <m:sub>
                        <m:r>
                          <a:rPr lang="en-US" sz="1200" b="0" i="1" smtClean="0">
                            <a:latin typeface="Cambria Math" panose="02040503050406030204" pitchFamily="18" charset="0"/>
                            <a:cs typeface="Golos Text" panose="020B0604020202020204" charset="0"/>
                          </a:rPr>
                          <m:t>1</m:t>
                        </m:r>
                      </m:sub>
                    </m:sSub>
                  </m:oMath>
                </a14:m>
                <a:r>
                  <a:rPr lang="en-US" sz="1200" dirty="0">
                    <a:latin typeface="Golos Text" panose="020B0604020202020204" charset="0"/>
                    <a:cs typeface="Golos Text" panose="020B0604020202020204" charset="0"/>
                  </a:rPr>
                  <a:t> and the given </a:t>
                </a:r>
                <a:r>
                  <a:rPr lang="en-US" sz="1200" b="1" dirty="0">
                    <a:latin typeface="Golos Text" panose="020B0604020202020204" charset="0"/>
                    <a:cs typeface="Golos Text" panose="020B0604020202020204" charset="0"/>
                  </a:rPr>
                  <a:t>optimal policy </a:t>
                </a:r>
                <a14:m>
                  <m:oMath xmlns:m="http://schemas.openxmlformats.org/officeDocument/2006/math">
                    <m:sSup>
                      <m:sSupPr>
                        <m:ctrlPr>
                          <a:rPr lang="en-US" sz="1200" i="1" smtClean="0">
                            <a:latin typeface="Cambria Math" panose="02040503050406030204" pitchFamily="18" charset="0"/>
                            <a:cs typeface="Golos Text" panose="020B0604020202020204" charset="0"/>
                          </a:rPr>
                        </m:ctrlPr>
                      </m:sSupPr>
                      <m:e>
                        <m:r>
                          <a:rPr lang="en-US" sz="1200" b="0" i="1" smtClean="0">
                            <a:latin typeface="Cambria Math" panose="02040503050406030204" pitchFamily="18" charset="0"/>
                            <a:ea typeface="Cambria Math" panose="02040503050406030204" pitchFamily="18" charset="0"/>
                            <a:cs typeface="Golos Text" panose="020B0604020202020204" charset="0"/>
                          </a:rPr>
                          <m:t>𝜋</m:t>
                        </m:r>
                      </m:e>
                      <m:sup>
                        <m:r>
                          <a:rPr lang="en-US" sz="1200" b="0" i="1" smtClean="0">
                            <a:latin typeface="Cambria Math" panose="02040503050406030204" pitchFamily="18" charset="0"/>
                            <a:cs typeface="Golos Text" panose="020B0604020202020204" charset="0"/>
                          </a:rPr>
                          <m:t>∗</m:t>
                        </m:r>
                      </m:sup>
                    </m:sSup>
                  </m:oMath>
                </a14:m>
                <a:endParaRPr lang="en-US" sz="1200" dirty="0">
                  <a:latin typeface="Golos Text" panose="020B0604020202020204" charset="0"/>
                  <a:ea typeface="Cambria Math" panose="02040503050406030204" pitchFamily="18" charset="0"/>
                  <a:cs typeface="Golos Text" panose="020B0604020202020204" charset="0"/>
                </a:endParaRPr>
              </a:p>
              <a:p>
                <a:pPr>
                  <a:spcAft>
                    <a:spcPts val="600"/>
                  </a:spcAft>
                </a:pPr>
                <a:r>
                  <a:rPr lang="en-US" sz="1200" b="1" dirty="0">
                    <a:latin typeface="Golos Text" panose="020B0604020202020204" charset="0"/>
                    <a:ea typeface="Cambria Math" panose="02040503050406030204" pitchFamily="18" charset="0"/>
                    <a:cs typeface="Golos Text" panose="020B0604020202020204" charset="0"/>
                  </a:rPr>
                  <a:t>Simulate Trajectories</a:t>
                </a:r>
                <a:r>
                  <a:rPr lang="en-US" sz="1200" dirty="0">
                    <a:latin typeface="Golos Text" panose="020B0604020202020204" charset="0"/>
                    <a:ea typeface="Cambria Math" panose="02040503050406030204" pitchFamily="18" charset="0"/>
                    <a:cs typeface="Golos Text" panose="020B0604020202020204" charset="0"/>
                  </a:rPr>
                  <a:t>: </a:t>
                </a:r>
                <a:r>
                  <a:rPr lang="en-US" sz="1200" dirty="0">
                    <a:latin typeface="Golos Text" panose="020B0604020202020204" charset="0"/>
                    <a:cs typeface="Golos Text" panose="020B0604020202020204" charset="0"/>
                  </a:rPr>
                  <a:t>Perform </a:t>
                </a:r>
                <a14:m>
                  <m:oMath xmlns:m="http://schemas.openxmlformats.org/officeDocument/2006/math">
                    <m:r>
                      <a:rPr lang="en-US" sz="1200" i="1" smtClean="0">
                        <a:latin typeface="Cambria Math" panose="02040503050406030204" pitchFamily="18" charset="0"/>
                      </a:rPr>
                      <m:t>𝑚</m:t>
                    </m:r>
                  </m:oMath>
                </a14:m>
                <a:r>
                  <a:rPr lang="en-US" sz="1200" dirty="0">
                    <a:latin typeface="Golos Text" panose="020B0604020202020204" charset="0"/>
                    <a:cs typeface="Golos Text" panose="020B0604020202020204" charset="0"/>
                  </a:rPr>
                  <a:t> trajectories under </a:t>
                </a:r>
                <a14:m>
                  <m:oMath xmlns:m="http://schemas.openxmlformats.org/officeDocument/2006/math">
                    <m:sSup>
                      <m:sSupPr>
                        <m:ctrlPr>
                          <a:rPr lang="en-US" sz="1200" i="1">
                            <a:latin typeface="Cambria Math" panose="02040503050406030204" pitchFamily="18" charset="0"/>
                            <a:cs typeface="Golos Text" panose="020B0604020202020204" charset="0"/>
                          </a:rPr>
                        </m:ctrlPr>
                      </m:sSupPr>
                      <m:e>
                        <m:r>
                          <a:rPr lang="en-US" sz="1200" i="1">
                            <a:latin typeface="Cambria Math" panose="02040503050406030204" pitchFamily="18" charset="0"/>
                            <a:ea typeface="Cambria Math" panose="02040503050406030204" pitchFamily="18" charset="0"/>
                            <a:cs typeface="Golos Text" panose="020B0604020202020204" charset="0"/>
                          </a:rPr>
                          <m:t>𝜋</m:t>
                        </m:r>
                      </m:e>
                      <m:sup>
                        <m:r>
                          <a:rPr lang="en-US" sz="1200" i="1">
                            <a:latin typeface="Cambria Math" panose="02040503050406030204" pitchFamily="18" charset="0"/>
                            <a:cs typeface="Golos Text" panose="020B0604020202020204" charset="0"/>
                          </a:rPr>
                          <m:t>∗</m:t>
                        </m:r>
                      </m:sup>
                    </m:sSup>
                  </m:oMath>
                </a14:m>
                <a:r>
                  <a:rPr lang="el-GR" sz="1200" dirty="0">
                    <a:cs typeface="Golos Text" panose="020B0604020202020204" charset="0"/>
                  </a:rPr>
                  <a:t> </a:t>
                </a:r>
                <a:r>
                  <a:rPr lang="en-US" sz="1200" dirty="0">
                    <a:latin typeface="Golos Text" panose="020B0604020202020204" charset="0"/>
                    <a:cs typeface="Golos Text" panose="020B0604020202020204" charset="0"/>
                  </a:rPr>
                  <a:t>and other policies </a:t>
                </a:r>
                <a14:m>
                  <m:oMath xmlns:m="http://schemas.openxmlformats.org/officeDocument/2006/math">
                    <m:sSub>
                      <m:sSubPr>
                        <m:ctrlPr>
                          <a:rPr lang="en-US" sz="1200" i="1">
                            <a:latin typeface="Cambria Math" panose="02040503050406030204" pitchFamily="18" charset="0"/>
                            <a:cs typeface="Golos Text" panose="020B0604020202020204" charset="0"/>
                          </a:rPr>
                        </m:ctrlPr>
                      </m:sSubPr>
                      <m:e>
                        <m:r>
                          <a:rPr lang="en-US" sz="1200" i="1">
                            <a:latin typeface="Cambria Math" panose="02040503050406030204" pitchFamily="18" charset="0"/>
                            <a:ea typeface="Cambria Math" panose="02040503050406030204" pitchFamily="18" charset="0"/>
                            <a:cs typeface="Golos Text" panose="020B0604020202020204" charset="0"/>
                          </a:rPr>
                          <m:t>𝜋</m:t>
                        </m:r>
                      </m:e>
                      <m:sub>
                        <m:r>
                          <a:rPr lang="en-US" sz="1200" i="1">
                            <a:latin typeface="Cambria Math" panose="02040503050406030204" pitchFamily="18" charset="0"/>
                            <a:cs typeface="Golos Text" panose="020B0604020202020204" charset="0"/>
                          </a:rPr>
                          <m:t>1</m:t>
                        </m:r>
                      </m:sub>
                    </m:sSub>
                    <m:r>
                      <a:rPr lang="en-US" sz="1200" b="0" i="1" smtClean="0">
                        <a:latin typeface="Cambria Math" panose="02040503050406030204" pitchFamily="18" charset="0"/>
                        <a:cs typeface="Golos Text" panose="020B0604020202020204" charset="0"/>
                      </a:rPr>
                      <m:t>,…</m:t>
                    </m:r>
                  </m:oMath>
                </a14:m>
                <a:endParaRPr lang="en-US" sz="1200" b="0" dirty="0">
                  <a:latin typeface="Golos Text" panose="020B0604020202020204" charset="0"/>
                  <a:cs typeface="Golos Text" panose="020B0604020202020204" charset="0"/>
                </a:endParaRPr>
              </a:p>
              <a:p>
                <a:pPr>
                  <a:spcAft>
                    <a:spcPts val="600"/>
                  </a:spcAft>
                </a:pPr>
                <a:r>
                  <a:rPr lang="en-US" sz="1200" b="1" dirty="0">
                    <a:latin typeface="Golos Text" panose="020B0604020202020204" charset="0"/>
                    <a:cs typeface="Golos Text" panose="020B0604020202020204" charset="0"/>
                  </a:rPr>
                  <a:t>Estimate Values</a:t>
                </a:r>
                <a:r>
                  <a:rPr lang="en-US" sz="1200" dirty="0">
                    <a:latin typeface="Golos Text" panose="020B0604020202020204" charset="0"/>
                    <a:cs typeface="Golos Text" panose="020B0604020202020204" charset="0"/>
                  </a:rPr>
                  <a:t>: </a:t>
                </a:r>
              </a:p>
              <a:p>
                <a:pPr marL="285750" indent="-285750">
                  <a:spcAft>
                    <a:spcPts val="600"/>
                  </a:spcAft>
                  <a:buFont typeface="Arial" panose="020B0604020202020204" pitchFamily="34" charset="0"/>
                  <a:buChar char="•"/>
                </a:pPr>
                <a:r>
                  <a:rPr lang="en-US" sz="1200" dirty="0">
                    <a:latin typeface="Golos Text" panose="020B0604020202020204" charset="0"/>
                    <a:cs typeface="Golos Text" panose="020B0604020202020204" charset="0"/>
                  </a:rPr>
                  <a:t>Compute the value estimates </a:t>
                </a:r>
                <a14:m>
                  <m:oMath xmlns:m="http://schemas.openxmlformats.org/officeDocument/2006/math">
                    <m:sSup>
                      <m:sSupPr>
                        <m:ctrlPr>
                          <a:rPr lang="en-US" sz="1200" b="0" i="1" smtClean="0">
                            <a:latin typeface="Cambria Math" panose="02040503050406030204" pitchFamily="18" charset="0"/>
                          </a:rPr>
                        </m:ctrlPr>
                      </m:sSup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𝑉</m:t>
                            </m:r>
                          </m:e>
                        </m:acc>
                      </m:e>
                      <m:sup>
                        <m:r>
                          <a:rPr lang="en-US" sz="1200" b="0" i="1" smtClean="0">
                            <a:latin typeface="Cambria Math" panose="02040503050406030204" pitchFamily="18" charset="0"/>
                          </a:rPr>
                          <m:t>𝜋</m:t>
                        </m:r>
                      </m:sup>
                    </m:sSup>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0</m:t>
                            </m:r>
                          </m:sub>
                        </m:sSub>
                      </m:e>
                    </m:d>
                  </m:oMath>
                </a14:m>
                <a:r>
                  <a:rPr lang="en-US" sz="1200" dirty="0">
                    <a:latin typeface="Golos Text" panose="020B0604020202020204" charset="0"/>
                    <a:cs typeface="Golos Text" panose="020B0604020202020204" charset="0"/>
                  </a:rPr>
                  <a:t> as the average return from simulated trajectories.</a:t>
                </a:r>
              </a:p>
              <a:p>
                <a:pPr marL="285750" indent="-285750">
                  <a:spcAft>
                    <a:spcPts val="600"/>
                  </a:spcAft>
                  <a:buFont typeface="Arial" panose="020B0604020202020204" pitchFamily="34" charset="0"/>
                  <a:buChar char="•"/>
                </a:pPr>
                <a:r>
                  <a:rPr lang="en-US" sz="1200" dirty="0">
                    <a:latin typeface="Golos Text" panose="020B0604020202020204" charset="0"/>
                    <a:cs typeface="Golos Text" panose="020B0604020202020204" charset="0"/>
                  </a:rPr>
                  <a:t>If a single trajectory visits </a:t>
                </a:r>
                <a14:m>
                  <m:oMath xmlns:m="http://schemas.openxmlformats.org/officeDocument/2006/math">
                    <m:r>
                      <a:rPr lang="en-US" sz="1200" b="0" i="1" smtClean="0">
                        <a:latin typeface="Cambria Math" panose="02040503050406030204" pitchFamily="18" charset="0"/>
                        <a:cs typeface="Golos Text" panose="020B0604020202020204" charset="0"/>
                      </a:rPr>
                      <m:t>(</m:t>
                    </m:r>
                    <m:sSub>
                      <m:sSubPr>
                        <m:ctrlPr>
                          <a:rPr lang="en-US" sz="1200" b="0" i="1" smtClean="0">
                            <a:latin typeface="Cambria Math" panose="02040503050406030204" pitchFamily="18" charset="0"/>
                            <a:cs typeface="Golos Text" panose="020B0604020202020204" charset="0"/>
                          </a:rPr>
                        </m:ctrlPr>
                      </m:sSubPr>
                      <m:e>
                        <m:r>
                          <a:rPr lang="en-US" sz="1200" b="0" i="1" smtClean="0">
                            <a:latin typeface="Cambria Math" panose="02040503050406030204" pitchFamily="18" charset="0"/>
                            <a:cs typeface="Golos Text" panose="020B0604020202020204" charset="0"/>
                          </a:rPr>
                          <m:t>𝑠</m:t>
                        </m:r>
                      </m:e>
                      <m:sub>
                        <m:r>
                          <a:rPr lang="en-US" sz="1200" b="0" i="1" smtClean="0">
                            <a:latin typeface="Cambria Math" panose="02040503050406030204" pitchFamily="18" charset="0"/>
                            <a:cs typeface="Golos Text" panose="020B0604020202020204" charset="0"/>
                          </a:rPr>
                          <m:t>0</m:t>
                        </m:r>
                      </m:sub>
                    </m:sSub>
                    <m:r>
                      <a:rPr lang="en-US" sz="1200" b="0" i="1" smtClean="0">
                        <a:latin typeface="Cambria Math" panose="02040503050406030204" pitchFamily="18" charset="0"/>
                        <a:cs typeface="Golos Text" panose="020B0604020202020204" charset="0"/>
                      </a:rPr>
                      <m:t>,</m:t>
                    </m:r>
                    <m:sSub>
                      <m:sSubPr>
                        <m:ctrlPr>
                          <a:rPr lang="en-US" sz="1200" i="1">
                            <a:latin typeface="Cambria Math" panose="02040503050406030204" pitchFamily="18" charset="0"/>
                            <a:cs typeface="Golos Text" panose="020B0604020202020204" charset="0"/>
                          </a:rPr>
                        </m:ctrlPr>
                      </m:sSubPr>
                      <m:e>
                        <m:r>
                          <a:rPr lang="en-US" sz="1200" i="1">
                            <a:latin typeface="Cambria Math" panose="02040503050406030204" pitchFamily="18" charset="0"/>
                            <a:cs typeface="Golos Text" panose="020B0604020202020204" charset="0"/>
                          </a:rPr>
                          <m:t>𝑠</m:t>
                        </m:r>
                      </m:e>
                      <m:sub>
                        <m:r>
                          <a:rPr lang="en-US" sz="1200" b="0" i="1" smtClean="0">
                            <a:latin typeface="Cambria Math" panose="02040503050406030204" pitchFamily="18" charset="0"/>
                            <a:cs typeface="Golos Text" panose="020B0604020202020204" charset="0"/>
                          </a:rPr>
                          <m:t>1</m:t>
                        </m:r>
                      </m:sub>
                    </m:sSub>
                    <m:r>
                      <a:rPr lang="en-US" sz="1200" b="0" i="1" smtClean="0">
                        <a:latin typeface="Cambria Math" panose="02040503050406030204" pitchFamily="18" charset="0"/>
                        <a:cs typeface="Golos Text" panose="020B0604020202020204" charset="0"/>
                      </a:rPr>
                      <m:t>,</m:t>
                    </m:r>
                    <m:sSub>
                      <m:sSubPr>
                        <m:ctrlPr>
                          <a:rPr lang="en-US" sz="1200" i="1">
                            <a:latin typeface="Cambria Math" panose="02040503050406030204" pitchFamily="18" charset="0"/>
                            <a:cs typeface="Golos Text" panose="020B0604020202020204" charset="0"/>
                          </a:rPr>
                        </m:ctrlPr>
                      </m:sSubPr>
                      <m:e>
                        <m:r>
                          <a:rPr lang="en-US" sz="1200" i="1">
                            <a:latin typeface="Cambria Math" panose="02040503050406030204" pitchFamily="18" charset="0"/>
                            <a:cs typeface="Golos Text" panose="020B0604020202020204" charset="0"/>
                          </a:rPr>
                          <m:t>𝑠</m:t>
                        </m:r>
                      </m:e>
                      <m:sub>
                        <m:r>
                          <a:rPr lang="en-US" sz="1200" b="0" i="1" smtClean="0">
                            <a:latin typeface="Cambria Math" panose="02040503050406030204" pitchFamily="18" charset="0"/>
                            <a:cs typeface="Golos Text" panose="020B0604020202020204" charset="0"/>
                          </a:rPr>
                          <m:t>2</m:t>
                        </m:r>
                      </m:sub>
                    </m:sSub>
                    <m:r>
                      <a:rPr lang="en-US" sz="1200" b="0" i="1" smtClean="0">
                        <a:latin typeface="Cambria Math" panose="02040503050406030204" pitchFamily="18" charset="0"/>
                        <a:cs typeface="Golos Text" panose="020B0604020202020204" charset="0"/>
                      </a:rPr>
                      <m:t>,…)</m:t>
                    </m:r>
                  </m:oMath>
                </a14:m>
                <a:r>
                  <a:rPr lang="en-US" sz="1200" dirty="0">
                    <a:latin typeface="Golos Text" panose="020B0604020202020204" charset="0"/>
                    <a:cs typeface="Golos Text" panose="020B0604020202020204" charset="0"/>
                  </a:rPr>
                  <a:t> and </a:t>
                </a:r>
                <a14:m>
                  <m:oMath xmlns:m="http://schemas.openxmlformats.org/officeDocument/2006/math">
                    <m:r>
                      <a:rPr lang="en-US" sz="1200" i="1">
                        <a:latin typeface="Cambria Math" panose="02040503050406030204" pitchFamily="18" charset="0"/>
                        <a:cs typeface="Golos Text" panose="020B0604020202020204" charset="0"/>
                      </a:rPr>
                      <m:t>𝑅</m:t>
                    </m:r>
                    <m:r>
                      <a:rPr lang="en-US" sz="1200" i="1">
                        <a:latin typeface="Cambria Math" panose="02040503050406030204" pitchFamily="18" charset="0"/>
                        <a:cs typeface="Golos Text" panose="020B0604020202020204" charset="0"/>
                      </a:rPr>
                      <m:t> </m:t>
                    </m:r>
                    <m:r>
                      <a:rPr lang="en-US" sz="120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i="1">
                            <a:latin typeface="Cambria Math" panose="02040503050406030204" pitchFamily="18" charset="0"/>
                            <a:ea typeface="Cambria Math" panose="02040503050406030204" pitchFamily="18" charset="0"/>
                          </a:rPr>
                          <m:t>𝑖</m:t>
                        </m:r>
                      </m:sub>
                    </m:sSub>
                  </m:oMath>
                </a14:m>
                <a:endParaRPr lang="en-US" sz="1200" dirty="0">
                  <a:latin typeface="Golos Text" panose="020B0604020202020204" charset="0"/>
                  <a:ea typeface="Cambria Math" panose="02040503050406030204" pitchFamily="18" charset="0"/>
                  <a:cs typeface="Golos Text" panose="020B0604020202020204" charset="0"/>
                </a:endParaRPr>
              </a:p>
              <a:p>
                <a:pPr algn="ctr">
                  <a:spcAft>
                    <a:spcPts val="600"/>
                  </a:spcAft>
                </a:pPr>
                <a14:m>
                  <m:oMathPara xmlns:m="http://schemas.openxmlformats.org/officeDocument/2006/math">
                    <m:oMathParaPr>
                      <m:jc m:val="center"/>
                    </m:oMathParaPr>
                    <m:oMath xmlns:m="http://schemas.openxmlformats.org/officeDocument/2006/math">
                      <m:sSup>
                        <m:sSupPr>
                          <m:ctrlPr>
                            <a:rPr lang="en-US" sz="1200" i="1">
                              <a:latin typeface="Cambria Math" panose="02040503050406030204" pitchFamily="18" charset="0"/>
                            </a:rPr>
                          </m:ctrlPr>
                        </m:sSupPr>
                        <m:e>
                          <m:sSub>
                            <m:sSubPr>
                              <m:ctrlPr>
                                <a:rPr lang="en-US" sz="1200" i="1" smtClean="0">
                                  <a:latin typeface="Cambria Math" panose="02040503050406030204" pitchFamily="18" charset="0"/>
                                </a:rPr>
                              </m:ctrlPr>
                            </m:sSubPr>
                            <m:e>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𝑉</m:t>
                                  </m:r>
                                </m:e>
                              </m:acc>
                            </m:e>
                            <m:sub>
                              <m:r>
                                <a:rPr lang="en-US" sz="1200" b="0" i="1" smtClean="0">
                                  <a:latin typeface="Cambria Math" panose="02040503050406030204" pitchFamily="18" charset="0"/>
                                </a:rPr>
                                <m:t>𝑖</m:t>
                              </m:r>
                            </m:sub>
                          </m:sSub>
                        </m:e>
                        <m:sup>
                          <m:r>
                            <a:rPr lang="en-US" sz="1200" b="0" i="1" smtClean="0">
                              <a:latin typeface="Cambria Math" panose="02040503050406030204" pitchFamily="18" charset="0"/>
                            </a:rPr>
                            <m:t>𝜋</m:t>
                          </m:r>
                        </m:sup>
                      </m:sSup>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0</m:t>
                              </m:r>
                            </m:sub>
                          </m:sSub>
                        </m:e>
                      </m:d>
                      <m:r>
                        <a:rPr lang="en-US" sz="1200" b="0" i="1" smtClean="0">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b="0" i="1" smtClean="0">
                              <a:latin typeface="Cambria Math" panose="02040503050406030204" pitchFamily="18" charset="0"/>
                              <a:ea typeface="Cambria Math" panose="02040503050406030204" pitchFamily="18" charset="0"/>
                            </a:rPr>
                            <m:t>𝑖</m:t>
                          </m:r>
                        </m:sub>
                      </m:sSub>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0</m:t>
                              </m:r>
                            </m:sub>
                          </m:sSub>
                        </m:e>
                      </m:d>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𝛾</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b="0" i="1" smtClean="0">
                              <a:latin typeface="Cambria Math" panose="02040503050406030204" pitchFamily="18" charset="0"/>
                              <a:ea typeface="Cambria Math" panose="02040503050406030204" pitchFamily="18" charset="0"/>
                            </a:rPr>
                            <m:t>𝑖</m:t>
                          </m:r>
                        </m:sub>
                      </m:sSub>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𝛾</m:t>
                          </m:r>
                        </m:e>
                        <m:sup>
                          <m:r>
                            <a:rPr lang="en-US" sz="1200" b="0" i="1" smtClean="0">
                              <a:latin typeface="Cambria Math" panose="02040503050406030204" pitchFamily="18" charset="0"/>
                              <a:ea typeface="Cambria Math" panose="02040503050406030204" pitchFamily="18" charset="0"/>
                            </a:rPr>
                            <m:t>2</m:t>
                          </m:r>
                        </m:sup>
                      </m:sSup>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b="0" i="1" smtClean="0">
                              <a:latin typeface="Cambria Math" panose="02040503050406030204" pitchFamily="18" charset="0"/>
                              <a:ea typeface="Cambria Math" panose="02040503050406030204" pitchFamily="18" charset="0"/>
                            </a:rPr>
                            <m:t>𝑖</m:t>
                          </m:r>
                        </m:sub>
                      </m:sSub>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2</m:t>
                              </m:r>
                            </m:sub>
                          </m:sSub>
                        </m:e>
                      </m:d>
                      <m:r>
                        <a:rPr lang="en-US" sz="1200" b="0" i="1" smtClean="0">
                          <a:latin typeface="Cambria Math" panose="02040503050406030204" pitchFamily="18" charset="0"/>
                          <a:ea typeface="Cambria Math" panose="02040503050406030204" pitchFamily="18" charset="0"/>
                        </a:rPr>
                        <m:t>+…</m:t>
                      </m:r>
                    </m:oMath>
                  </m:oMathPara>
                </a14:m>
                <a:endParaRPr lang="en-US" sz="1200" dirty="0">
                  <a:latin typeface="Golos Text" panose="020B0604020202020204" charset="0"/>
                  <a:ea typeface="Cambria Math" panose="02040503050406030204" pitchFamily="18" charset="0"/>
                  <a:cs typeface="Golos Text" panose="020B0604020202020204" charset="0"/>
                </a:endParaRPr>
              </a:p>
              <a:p>
                <a:pPr marL="285750" indent="-285750">
                  <a:spcAft>
                    <a:spcPts val="600"/>
                  </a:spcAft>
                  <a:buFont typeface="Arial" panose="020B0604020202020204" pitchFamily="34" charset="0"/>
                  <a:buChar char="•"/>
                </a:pPr>
                <a:r>
                  <a:rPr lang="en-US" sz="1200" dirty="0">
                    <a:latin typeface="Golos Text" panose="020B0604020202020204" charset="0"/>
                    <a:ea typeface="Cambria Math" panose="02040503050406030204" pitchFamily="18" charset="0"/>
                    <a:cs typeface="Golos Text" panose="020B0604020202020204" charset="0"/>
                  </a:rPr>
                  <a:t>In general, </a:t>
                </a:r>
                <a14:m>
                  <m:oMath xmlns:m="http://schemas.openxmlformats.org/officeDocument/2006/math">
                    <m:sSup>
                      <m:sSupPr>
                        <m:ctrlPr>
                          <a:rPr lang="en-US" sz="1200" i="1" smtClean="0">
                            <a:latin typeface="Cambria Math" panose="02040503050406030204" pitchFamily="18" charset="0"/>
                          </a:rPr>
                        </m:ctrlPr>
                      </m:sSupPr>
                      <m:e>
                        <m:sSub>
                          <m:sSubPr>
                            <m:ctrlPr>
                              <a:rPr lang="en-US" sz="1200" i="1" smtClean="0">
                                <a:latin typeface="Cambria Math" panose="02040503050406030204" pitchFamily="18" charset="0"/>
                              </a:rPr>
                            </m:ctrlPr>
                          </m:sSubPr>
                          <m:e>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𝑉</m:t>
                                </m:r>
                              </m:e>
                            </m:acc>
                          </m:e>
                          <m:sub>
                            <m:r>
                              <a:rPr lang="en-US" sz="1200" b="0" i="1" smtClean="0">
                                <a:latin typeface="Cambria Math" panose="02040503050406030204" pitchFamily="18" charset="0"/>
                              </a:rPr>
                              <m:t>𝑖</m:t>
                            </m:r>
                          </m:sub>
                        </m:sSub>
                      </m:e>
                      <m:sup>
                        <m:r>
                          <a:rPr lang="en-US" sz="1200" b="0" i="1" smtClean="0">
                            <a:latin typeface="Cambria Math" panose="02040503050406030204" pitchFamily="18" charset="0"/>
                          </a:rPr>
                          <m:t>𝜋</m:t>
                        </m:r>
                      </m:sup>
                    </m:sSup>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0</m:t>
                            </m:r>
                          </m:sub>
                        </m:sSub>
                      </m:e>
                    </m:d>
                  </m:oMath>
                </a14:m>
                <a:r>
                  <a:rPr lang="en-US" sz="1200" dirty="0">
                    <a:latin typeface="Golos Text" panose="020B0604020202020204" charset="0"/>
                    <a:ea typeface="Cambria Math" panose="02040503050406030204" pitchFamily="18" charset="0"/>
                    <a:cs typeface="Golos Text" panose="020B0604020202020204" charset="0"/>
                  </a:rPr>
                  <a:t> would be the average over the empirical returns of </a:t>
                </a:r>
                <a14:m>
                  <m:oMath xmlns:m="http://schemas.openxmlformats.org/officeDocument/2006/math">
                    <m:r>
                      <a:rPr lang="en-US" sz="1200" i="1">
                        <a:latin typeface="Cambria Math" panose="02040503050406030204" pitchFamily="18" charset="0"/>
                      </a:rPr>
                      <m:t>𝑚</m:t>
                    </m:r>
                  </m:oMath>
                </a14:m>
                <a:r>
                  <a:rPr lang="en-US" sz="1200" dirty="0">
                    <a:latin typeface="Golos Text" panose="020B0604020202020204" charset="0"/>
                    <a:cs typeface="Golos Text" panose="020B0604020202020204" charset="0"/>
                  </a:rPr>
                  <a:t> trajectories. Then, for any setting of the </a:t>
                </a:r>
                <a14:m>
                  <m:oMath xmlns:m="http://schemas.openxmlformats.org/officeDocument/2006/math">
                    <m:sSub>
                      <m:sSubPr>
                        <m:ctrlPr>
                          <a:rPr lang="en-US" sz="1200" b="0" i="1" smtClean="0">
                            <a:latin typeface="Cambria Math" panose="02040503050406030204" pitchFamily="18" charset="0"/>
                            <a:cs typeface="Golos Text" panose="020B0604020202020204" charset="0"/>
                          </a:rPr>
                        </m:ctrlPr>
                      </m:sSubPr>
                      <m:e>
                        <m:r>
                          <a:rPr lang="en-US" sz="1200" b="0" i="1" smtClean="0">
                            <a:latin typeface="Cambria Math" panose="02040503050406030204" pitchFamily="18" charset="0"/>
                            <a:cs typeface="Golos Text" panose="020B0604020202020204" charset="0"/>
                          </a:rPr>
                          <m:t>𝛼</m:t>
                        </m:r>
                      </m:e>
                      <m:sub>
                        <m:r>
                          <a:rPr lang="en-US" sz="1200" b="0" i="1" smtClean="0">
                            <a:latin typeface="Cambria Math" panose="02040503050406030204" pitchFamily="18" charset="0"/>
                            <a:cs typeface="Golos Text" panose="020B0604020202020204" charset="0"/>
                          </a:rPr>
                          <m:t>𝑖</m:t>
                        </m:r>
                      </m:sub>
                    </m:sSub>
                    <m:r>
                      <a:rPr lang="en-US" sz="1200" b="0" i="1" smtClean="0">
                        <a:latin typeface="Cambria Math" panose="02040503050406030204" pitchFamily="18" charset="0"/>
                        <a:cs typeface="Golos Text" panose="020B0604020202020204" charset="0"/>
                      </a:rPr>
                      <m:t>𝑠</m:t>
                    </m:r>
                  </m:oMath>
                </a14:m>
                <a:r>
                  <a:rPr lang="en-US" sz="1200" dirty="0">
                    <a:latin typeface="Golos Text" panose="020B0604020202020204" charset="0"/>
                    <a:cs typeface="Golos Text" panose="020B0604020202020204" charset="0"/>
                  </a:rPr>
                  <a:t>, a natural estimate of </a:t>
                </a:r>
                <a14:m>
                  <m:oMath xmlns:m="http://schemas.openxmlformats.org/officeDocument/2006/math">
                    <m:sSup>
                      <m:sSupPr>
                        <m:ctrlPr>
                          <a:rPr lang="en-US" sz="1200" b="0" i="1" smtClean="0">
                            <a:latin typeface="Cambria Math" panose="02040503050406030204" pitchFamily="18" charset="0"/>
                            <a:cs typeface="Golos Text" panose="020B0604020202020204" charset="0"/>
                          </a:rPr>
                        </m:ctrlPr>
                      </m:sSupPr>
                      <m:e>
                        <m:r>
                          <a:rPr lang="en-US" sz="1200" b="0" i="1" smtClean="0">
                            <a:latin typeface="Cambria Math" panose="02040503050406030204" pitchFamily="18" charset="0"/>
                            <a:cs typeface="Golos Text" panose="020B0604020202020204" charset="0"/>
                          </a:rPr>
                          <m:t>𝑉</m:t>
                        </m:r>
                      </m:e>
                      <m:sup>
                        <m:r>
                          <a:rPr lang="en-US" sz="1200" b="0" i="1" smtClean="0">
                            <a:latin typeface="Cambria Math" panose="02040503050406030204" pitchFamily="18" charset="0"/>
                            <a:cs typeface="Golos Text" panose="020B0604020202020204" charset="0"/>
                          </a:rPr>
                          <m:t>𝜋</m:t>
                        </m:r>
                      </m:sup>
                    </m:sSup>
                    <m:r>
                      <a:rPr lang="en-US" sz="1200" b="0" i="1" smtClean="0">
                        <a:latin typeface="Cambria Math" panose="02040503050406030204" pitchFamily="18" charset="0"/>
                        <a:cs typeface="Golos Text" panose="020B0604020202020204" charset="0"/>
                      </a:rPr>
                      <m:t>(</m:t>
                    </m:r>
                    <m:sSub>
                      <m:sSubPr>
                        <m:ctrlPr>
                          <a:rPr lang="en-US" sz="1200" b="0" i="1" smtClean="0">
                            <a:latin typeface="Cambria Math" panose="02040503050406030204" pitchFamily="18" charset="0"/>
                            <a:cs typeface="Golos Text" panose="020B0604020202020204" charset="0"/>
                          </a:rPr>
                        </m:ctrlPr>
                      </m:sSubPr>
                      <m:e>
                        <m:r>
                          <a:rPr lang="en-US" sz="1200" b="0" i="1" smtClean="0">
                            <a:latin typeface="Cambria Math" panose="02040503050406030204" pitchFamily="18" charset="0"/>
                            <a:cs typeface="Golos Text" panose="020B0604020202020204" charset="0"/>
                          </a:rPr>
                          <m:t>𝑠</m:t>
                        </m:r>
                      </m:e>
                      <m:sub>
                        <m:r>
                          <a:rPr lang="en-US" sz="1200" b="0" i="1" smtClean="0">
                            <a:latin typeface="Cambria Math" panose="02040503050406030204" pitchFamily="18" charset="0"/>
                            <a:cs typeface="Golos Text" panose="020B0604020202020204" charset="0"/>
                          </a:rPr>
                          <m:t>0</m:t>
                        </m:r>
                      </m:sub>
                    </m:sSub>
                    <m:r>
                      <a:rPr lang="en-US" sz="1200" b="0" i="1" smtClean="0">
                        <a:latin typeface="Cambria Math" panose="02040503050406030204" pitchFamily="18" charset="0"/>
                        <a:cs typeface="Golos Text" panose="020B0604020202020204" charset="0"/>
                      </a:rPr>
                      <m:t>)</m:t>
                    </m:r>
                  </m:oMath>
                </a14:m>
                <a:r>
                  <a:rPr lang="en-US" sz="1200" dirty="0">
                    <a:latin typeface="Golos Text" panose="020B0604020202020204" charset="0"/>
                    <a:cs typeface="Golos Text" panose="020B0604020202020204" charset="0"/>
                  </a:rPr>
                  <a:t> is</a:t>
                </a:r>
              </a:p>
              <a:p>
                <a:pPr algn="ctr">
                  <a:spcAft>
                    <a:spcPts val="600"/>
                  </a:spcAft>
                </a:pPr>
                <a14:m>
                  <m:oMath xmlns:m="http://schemas.openxmlformats.org/officeDocument/2006/math">
                    <m:sSup>
                      <m:sSupPr>
                        <m:ctrlPr>
                          <a:rPr lang="en-US" sz="1200" i="1">
                            <a:latin typeface="Cambria Math" panose="02040503050406030204" pitchFamily="18" charset="0"/>
                            <a:cs typeface="Golos Text" panose="020B0604020202020204" charset="0"/>
                          </a:rPr>
                        </m:ctrlPr>
                      </m:sSupPr>
                      <m:e>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e>
                      <m:sup>
                        <m:r>
                          <a:rPr lang="en-US" sz="1200" i="1">
                            <a:latin typeface="Cambria Math" panose="02040503050406030204" pitchFamily="18" charset="0"/>
                            <a:cs typeface="Golos Text" panose="020B0604020202020204" charset="0"/>
                          </a:rPr>
                          <m:t>𝜋</m:t>
                        </m:r>
                      </m:sup>
                    </m:sSup>
                    <m:r>
                      <a:rPr lang="en-US" sz="1200" i="1">
                        <a:latin typeface="Cambria Math" panose="02040503050406030204" pitchFamily="18" charset="0"/>
                        <a:cs typeface="Golos Text" panose="020B0604020202020204" charset="0"/>
                      </a:rPr>
                      <m:t>(</m:t>
                    </m:r>
                    <m:sSub>
                      <m:sSubPr>
                        <m:ctrlPr>
                          <a:rPr lang="en-US" sz="1200" i="1">
                            <a:latin typeface="Cambria Math" panose="02040503050406030204" pitchFamily="18" charset="0"/>
                            <a:cs typeface="Golos Text" panose="020B0604020202020204" charset="0"/>
                          </a:rPr>
                        </m:ctrlPr>
                      </m:sSubPr>
                      <m:e>
                        <m:r>
                          <a:rPr lang="en-US" sz="1200" i="1">
                            <a:latin typeface="Cambria Math" panose="02040503050406030204" pitchFamily="18" charset="0"/>
                            <a:cs typeface="Golos Text" panose="020B0604020202020204" charset="0"/>
                          </a:rPr>
                          <m:t>𝑠</m:t>
                        </m:r>
                      </m:e>
                      <m:sub>
                        <m:r>
                          <a:rPr lang="en-US" sz="1200" i="1">
                            <a:latin typeface="Cambria Math" panose="02040503050406030204" pitchFamily="18" charset="0"/>
                            <a:cs typeface="Golos Text" panose="020B0604020202020204" charset="0"/>
                          </a:rPr>
                          <m:t>0</m:t>
                        </m:r>
                      </m:sub>
                    </m:sSub>
                    <m:r>
                      <a:rPr lang="en-US" sz="1200" i="1">
                        <a:latin typeface="Cambria Math" panose="02040503050406030204" pitchFamily="18" charset="0"/>
                        <a:cs typeface="Golos Text" panose="020B0604020202020204" charset="0"/>
                      </a:rPr>
                      <m:t>)</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1</m:t>
                        </m:r>
                      </m:sub>
                    </m:sSub>
                    <m:sSup>
                      <m:sSupPr>
                        <m:ctrlPr>
                          <a:rPr lang="en-US" sz="1200" b="0" i="1" smtClean="0">
                            <a:latin typeface="Cambria Math" panose="02040503050406030204" pitchFamily="18" charset="0"/>
                            <a:ea typeface="Cambria Math" panose="02040503050406030204" pitchFamily="18" charset="0"/>
                          </a:rPr>
                        </m:ctrlPr>
                      </m:sSupPr>
                      <m:e>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e>
                          <m:sub>
                            <m:r>
                              <a:rPr lang="en-US" sz="1200" b="0" i="1" smtClean="0">
                                <a:latin typeface="Cambria Math" panose="02040503050406030204" pitchFamily="18" charset="0"/>
                                <a:ea typeface="Cambria Math" panose="02040503050406030204" pitchFamily="18" charset="0"/>
                              </a:rPr>
                              <m:t>1</m:t>
                            </m:r>
                          </m:sub>
                        </m:sSub>
                      </m:e>
                      <m:sup>
                        <m:r>
                          <a:rPr lang="en-US" sz="1200" b="0" i="1" smtClean="0">
                            <a:latin typeface="Cambria Math" panose="02040503050406030204" pitchFamily="18" charset="0"/>
                            <a:ea typeface="Cambria Math" panose="02040503050406030204" pitchFamily="18" charset="0"/>
                          </a:rPr>
                          <m:t>𝜋</m:t>
                        </m:r>
                      </m:sup>
                    </m:sSup>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2</m:t>
                        </m:r>
                      </m:sub>
                    </m:sSub>
                    <m:sSup>
                      <m:sSupPr>
                        <m:ctrlPr>
                          <a:rPr lang="en-US" sz="1200" i="1">
                            <a:latin typeface="Cambria Math" panose="02040503050406030204" pitchFamily="18" charset="0"/>
                            <a:ea typeface="Cambria Math" panose="02040503050406030204" pitchFamily="18" charset="0"/>
                          </a:rPr>
                        </m:ctrlPr>
                      </m:sSup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e>
                          <m:sub>
                            <m:r>
                              <a:rPr lang="en-US" sz="1200" b="0" i="1" smtClean="0">
                                <a:latin typeface="Cambria Math" panose="02040503050406030204" pitchFamily="18" charset="0"/>
                                <a:ea typeface="Cambria Math" panose="02040503050406030204" pitchFamily="18" charset="0"/>
                              </a:rPr>
                              <m:t>2</m:t>
                            </m:r>
                          </m:sub>
                        </m:sSub>
                      </m:e>
                      <m:sup>
                        <m:r>
                          <a:rPr lang="en-US" sz="1200" i="1">
                            <a:latin typeface="Cambria Math" panose="02040503050406030204" pitchFamily="18" charset="0"/>
                            <a:ea typeface="Cambria Math" panose="02040503050406030204" pitchFamily="18" charset="0"/>
                          </a:rPr>
                          <m:t>𝜋</m:t>
                        </m:r>
                      </m:sup>
                    </m:sSup>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𝑑</m:t>
                        </m:r>
                      </m:sub>
                    </m:sSub>
                    <m:sSup>
                      <m:sSupPr>
                        <m:ctrlPr>
                          <a:rPr lang="en-US" sz="1200" i="1">
                            <a:latin typeface="Cambria Math" panose="02040503050406030204" pitchFamily="18" charset="0"/>
                            <a:ea typeface="Cambria Math" panose="02040503050406030204" pitchFamily="18" charset="0"/>
                          </a:rPr>
                        </m:ctrlPr>
                      </m:sSup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e>
                          <m:sub>
                            <m:r>
                              <a:rPr lang="en-US" sz="1200" b="0" i="1" smtClean="0">
                                <a:latin typeface="Cambria Math" panose="02040503050406030204" pitchFamily="18" charset="0"/>
                                <a:ea typeface="Cambria Math" panose="02040503050406030204" pitchFamily="18" charset="0"/>
                              </a:rPr>
                              <m:t>𝑑</m:t>
                            </m:r>
                          </m:sub>
                        </m:sSub>
                      </m:e>
                      <m:sup>
                        <m:r>
                          <a:rPr lang="en-US" sz="1200" i="1">
                            <a:latin typeface="Cambria Math" panose="02040503050406030204" pitchFamily="18" charset="0"/>
                            <a:ea typeface="Cambria Math" panose="02040503050406030204" pitchFamily="18" charset="0"/>
                          </a:rPr>
                          <m:t>𝜋</m:t>
                        </m:r>
                      </m:sup>
                    </m:sSup>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oMath>
                </a14:m>
                <a:r>
                  <a:rPr lang="en-US" sz="1200" dirty="0">
                    <a:latin typeface="Golos Text" panose="020B0604020202020204" charset="0"/>
                    <a:cs typeface="Golos Text" panose="020B0604020202020204" charset="0"/>
                  </a:rPr>
                  <a:t>  </a:t>
                </a:r>
                <a:endParaRPr lang="en-US" sz="1200" dirty="0">
                  <a:latin typeface="Golos Text" panose="020B0604020202020204" charset="0"/>
                  <a:ea typeface="Cambria Math" panose="02040503050406030204" pitchFamily="18" charset="0"/>
                  <a:cs typeface="Golos Text" panose="020B0604020202020204" charset="0"/>
                </a:endParaRPr>
              </a:p>
              <a:p>
                <a:pPr>
                  <a:spcAft>
                    <a:spcPts val="600"/>
                  </a:spcAft>
                </a:pPr>
                <a:r>
                  <a:rPr lang="en-US" sz="1200" b="1" dirty="0">
                    <a:latin typeface="Golos Text" panose="020B0604020202020204" charset="0"/>
                    <a:ea typeface="Cambria Math" panose="02040503050406030204" pitchFamily="18" charset="0"/>
                    <a:cs typeface="Golos Text" panose="020B0604020202020204" charset="0"/>
                  </a:rPr>
                  <a:t>Solve the Optimization Problem</a:t>
                </a:r>
                <a:r>
                  <a:rPr lang="en-US" sz="1200" dirty="0">
                    <a:latin typeface="Golos Text" panose="020B0604020202020204" charset="0"/>
                    <a:ea typeface="Cambria Math" panose="02040503050406030204" pitchFamily="18" charset="0"/>
                    <a:cs typeface="Golos Text" panose="020B0604020202020204" charset="0"/>
                  </a:rPr>
                  <a:t>:</a:t>
                </a:r>
              </a:p>
              <a:p>
                <a:pPr marL="285750" indent="-285750">
                  <a:spcAft>
                    <a:spcPts val="600"/>
                  </a:spcAft>
                  <a:buFont typeface="Arial" panose="020B0604020202020204" pitchFamily="34" charset="0"/>
                  <a:buChar char="•"/>
                </a:pPr>
                <a:r>
                  <a:rPr lang="en-US" sz="1200" dirty="0">
                    <a:latin typeface="Golos Text" panose="020B0604020202020204" charset="0"/>
                    <a:cs typeface="Golos Text" panose="020B0604020202020204" charset="0"/>
                  </a:rPr>
                  <a:t>Find the reward function by solving:</a:t>
                </a:r>
                <a:endParaRPr lang="en-US" sz="1200" dirty="0">
                  <a:latin typeface="Golos Text" panose="020B0604020202020204" charset="0"/>
                  <a:ea typeface="Cambria Math" panose="02040503050406030204" pitchFamily="18" charset="0"/>
                  <a:cs typeface="Golos Text" panose="020B0604020202020204" charset="0"/>
                </a:endParaRPr>
              </a:p>
              <a:p>
                <a:pPr algn="ctr">
                  <a:spcAft>
                    <a:spcPts val="600"/>
                  </a:spcAft>
                </a:pPr>
                <a:r>
                  <a:rPr lang="en-US" sz="1200" dirty="0"/>
                  <a:t>	maximize </a:t>
                </a:r>
                <a14:m>
                  <m:oMath xmlns:m="http://schemas.openxmlformats.org/officeDocument/2006/math">
                    <m:nary>
                      <m:naryPr>
                        <m:chr m:val="∑"/>
                        <m:limLoc m:val="subSup"/>
                        <m:ctrlPr>
                          <a:rPr lang="en-US" sz="1200" i="1" smtClean="0">
                            <a:latin typeface="Cambria Math" panose="02040503050406030204" pitchFamily="18" charset="0"/>
                          </a:rPr>
                        </m:ctrlPr>
                      </m:naryPr>
                      <m:sub>
                        <m:r>
                          <m:rPr>
                            <m:brk m:alnAt="25"/>
                          </m:rPr>
                          <a:rPr lang="en-US" sz="1200" b="0" i="1" smtClean="0">
                            <a:latin typeface="Cambria Math" panose="02040503050406030204" pitchFamily="18" charset="0"/>
                          </a:rPr>
                          <m:t>𝑖</m:t>
                        </m:r>
                        <m:r>
                          <a:rPr lang="en-US" sz="1200" b="0" i="1" smtClean="0">
                            <a:latin typeface="Cambria Math" panose="02040503050406030204" pitchFamily="18" charset="0"/>
                          </a:rPr>
                          <m:t>=</m:t>
                        </m:r>
                        <m:r>
                          <m:rPr>
                            <m:brk m:alnAt="25"/>
                          </m:rPr>
                          <a:rPr lang="en-US" sz="1200" b="0" i="1" smtClean="0">
                            <a:latin typeface="Cambria Math" panose="02040503050406030204" pitchFamily="18" charset="0"/>
                          </a:rPr>
                          <m:t>1</m:t>
                        </m:r>
                      </m:sub>
                      <m:sup>
                        <m:r>
                          <a:rPr lang="en-US" sz="1200" b="0" i="1" smtClean="0">
                            <a:latin typeface="Cambria Math" panose="02040503050406030204" pitchFamily="18" charset="0"/>
                          </a:rPr>
                          <m:t>𝑘</m:t>
                        </m:r>
                      </m:sup>
                      <m:e>
                        <m:r>
                          <a:rPr lang="en-US" sz="1200" b="0" i="1" smtClean="0">
                            <a:latin typeface="Cambria Math" panose="02040503050406030204" pitchFamily="18" charset="0"/>
                          </a:rPr>
                          <m:t>𝑝</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𝑉</m:t>
                                </m:r>
                              </m:e>
                            </m:acc>
                          </m:e>
                          <m:sup>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𝜋</m:t>
                                </m:r>
                              </m:e>
                              <m:sup>
                                <m:r>
                                  <a:rPr lang="en-US" sz="1200" b="0" i="1" smtClean="0">
                                    <a:latin typeface="Cambria Math" panose="02040503050406030204" pitchFamily="18" charset="0"/>
                                  </a:rPr>
                                  <m:t>∗</m:t>
                                </m:r>
                              </m:sup>
                            </m:sSup>
                          </m:sup>
                        </m:sSup>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0</m:t>
                                </m:r>
                              </m:sub>
                            </m:sSub>
                          </m:e>
                        </m:d>
                        <m:r>
                          <a:rPr lang="en-US" sz="1200" b="0" i="1" smtClean="0">
                            <a:latin typeface="Cambria Math" panose="02040503050406030204" pitchFamily="18" charset="0"/>
                          </a:rPr>
                          <m:t>−</m:t>
                        </m:r>
                        <m:sSup>
                          <m:sSupPr>
                            <m:ctrlPr>
                              <a:rPr lang="en-US" sz="1200" i="1">
                                <a:latin typeface="Cambria Math" panose="02040503050406030204" pitchFamily="18" charset="0"/>
                              </a:rPr>
                            </m:ctrlPr>
                          </m:sSupPr>
                          <m:e>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e>
                          <m:sup>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𝜋</m:t>
                                </m:r>
                              </m:e>
                              <m:sub>
                                <m:r>
                                  <a:rPr lang="en-US" sz="1200" b="0" i="1" smtClean="0">
                                    <a:latin typeface="Cambria Math" panose="02040503050406030204" pitchFamily="18" charset="0"/>
                                  </a:rPr>
                                  <m:t>𝑖</m:t>
                                </m:r>
                              </m:sub>
                            </m:sSub>
                          </m:sup>
                        </m:sSup>
                        <m:d>
                          <m:dPr>
                            <m:ctrlPr>
                              <a:rPr lang="en-US" sz="1200" i="1">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0</m:t>
                                </m:r>
                              </m:sub>
                            </m:sSub>
                          </m:e>
                        </m:d>
                        <m:r>
                          <a:rPr lang="en-US" sz="1200" b="0" i="1" smtClean="0">
                            <a:latin typeface="Cambria Math" panose="02040503050406030204" pitchFamily="18" charset="0"/>
                          </a:rPr>
                          <m:t>)</m:t>
                        </m:r>
                      </m:e>
                    </m:nary>
                  </m:oMath>
                </a14:m>
                <a:r>
                  <a:rPr lang="en-US" sz="1200" dirty="0"/>
                  <a:t>    </a:t>
                </a:r>
                <a:r>
                  <a:rPr lang="en-US" sz="1050" dirty="0" err="1">
                    <a:latin typeface="Golos Text" panose="020B0604020202020204" charset="0"/>
                    <a:cs typeface="Golos Text" panose="020B0604020202020204" charset="0"/>
                  </a:rPr>
                  <a:t>s.t.</a:t>
                </a:r>
                <a:r>
                  <a:rPr lang="en-US" sz="1050" dirty="0">
                    <a:latin typeface="Golos Text" panose="020B0604020202020204" charset="0"/>
                    <a:cs typeface="Golos Text" panose="020B0604020202020204" charset="0"/>
                  </a:rPr>
                  <a:t> </a:t>
                </a:r>
                <a14:m>
                  <m:oMath xmlns:m="http://schemas.openxmlformats.org/officeDocument/2006/math">
                    <m:d>
                      <m:dPr>
                        <m:begChr m:val="|"/>
                        <m:endChr m:val="|"/>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𝛼</m:t>
                            </m:r>
                          </m:e>
                          <m:sub>
                            <m:r>
                              <a:rPr lang="en-US" sz="1050" i="1">
                                <a:latin typeface="Cambria Math" panose="02040503050406030204" pitchFamily="18" charset="0"/>
                              </a:rPr>
                              <m:t>𝑖</m:t>
                            </m:r>
                          </m:sub>
                        </m:sSub>
                      </m:e>
                    </m:d>
                    <m:r>
                      <a:rPr lang="en-US" sz="1050" i="1">
                        <a:latin typeface="Cambria Math" panose="02040503050406030204" pitchFamily="18" charset="0"/>
                      </a:rPr>
                      <m:t>≤</m:t>
                    </m:r>
                    <m:r>
                      <a:rPr lang="en-US" sz="1050" i="1">
                        <a:latin typeface="Cambria Math" panose="02040503050406030204" pitchFamily="18" charset="0"/>
                      </a:rPr>
                      <m:t>1</m:t>
                    </m:r>
                  </m:oMath>
                </a14:m>
                <a:r>
                  <a:rPr lang="en-US" sz="1050" dirty="0"/>
                  <a:t>, </a:t>
                </a:r>
                <a14:m>
                  <m:oMath xmlns:m="http://schemas.openxmlformats.org/officeDocument/2006/math">
                    <m:r>
                      <a:rPr lang="en-US" sz="1050" i="1">
                        <a:latin typeface="Cambria Math" panose="02040503050406030204" pitchFamily="18" charset="0"/>
                      </a:rPr>
                      <m:t>𝑖</m:t>
                    </m:r>
                    <m:r>
                      <a:rPr lang="en-US" sz="1050" i="1">
                        <a:latin typeface="Cambria Math" panose="02040503050406030204" pitchFamily="18" charset="0"/>
                      </a:rPr>
                      <m:t>=</m:t>
                    </m:r>
                    <m:r>
                      <a:rPr lang="en-US" sz="1050" i="1">
                        <a:latin typeface="Cambria Math" panose="02040503050406030204" pitchFamily="18" charset="0"/>
                      </a:rPr>
                      <m:t>1</m:t>
                    </m:r>
                    <m:r>
                      <a:rPr lang="en-US" sz="1050" i="1">
                        <a:latin typeface="Cambria Math" panose="02040503050406030204" pitchFamily="18" charset="0"/>
                      </a:rPr>
                      <m:t>,</m:t>
                    </m:r>
                    <m:r>
                      <a:rPr lang="en-US" sz="1050" i="1">
                        <a:latin typeface="Cambria Math" panose="02040503050406030204" pitchFamily="18" charset="0"/>
                      </a:rPr>
                      <m:t>2</m:t>
                    </m:r>
                    <m:r>
                      <a:rPr lang="en-US" sz="1050" i="1">
                        <a:latin typeface="Cambria Math" panose="02040503050406030204" pitchFamily="18" charset="0"/>
                      </a:rPr>
                      <m:t>,…,</m:t>
                    </m:r>
                    <m:r>
                      <a:rPr lang="en-US" sz="1050" i="1">
                        <a:latin typeface="Cambria Math" panose="02040503050406030204" pitchFamily="18" charset="0"/>
                      </a:rPr>
                      <m:t>𝑑</m:t>
                    </m:r>
                  </m:oMath>
                </a14:m>
                <a:endParaRPr lang="en-US" sz="1050" dirty="0"/>
              </a:p>
              <a:p>
                <a:pPr>
                  <a:spcAft>
                    <a:spcPts val="600"/>
                  </a:spcAft>
                </a:pPr>
                <a:r>
                  <a:rPr lang="en-US" sz="1200" b="1" dirty="0">
                    <a:latin typeface="Golos Text" panose="020B0604020202020204" charset="0"/>
                    <a:ea typeface="Cambria Math" panose="02040503050406030204" pitchFamily="18" charset="0"/>
                    <a:cs typeface="Golos Text" panose="020B0604020202020204" charset="0"/>
                  </a:rPr>
                  <a:t>Expand the Policy Set</a:t>
                </a:r>
                <a:r>
                  <a:rPr lang="en-US" sz="1200" dirty="0">
                    <a:latin typeface="Golos Text" panose="020B0604020202020204" charset="0"/>
                    <a:ea typeface="Cambria Math" panose="02040503050406030204" pitchFamily="18" charset="0"/>
                    <a:cs typeface="Golos Text" panose="020B0604020202020204" charset="0"/>
                  </a:rPr>
                  <a:t>: Add a new policy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cs typeface="Golos Text" panose="020B0604020202020204" charset="0"/>
                          </a:rPr>
                        </m:ctrlPr>
                      </m:sSubPr>
                      <m:e>
                        <m:r>
                          <a:rPr lang="en-US" sz="1200" b="0" i="1" smtClean="0">
                            <a:latin typeface="Cambria Math" panose="02040503050406030204" pitchFamily="18" charset="0"/>
                            <a:ea typeface="Cambria Math" panose="02040503050406030204" pitchFamily="18" charset="0"/>
                            <a:cs typeface="Golos Text" panose="020B0604020202020204" charset="0"/>
                          </a:rPr>
                          <m:t>𝜋</m:t>
                        </m:r>
                      </m:e>
                      <m:sub>
                        <m:r>
                          <a:rPr lang="en-US" sz="1200" b="0" i="1" smtClean="0">
                            <a:latin typeface="Cambria Math" panose="02040503050406030204" pitchFamily="18" charset="0"/>
                            <a:ea typeface="Cambria Math" panose="02040503050406030204" pitchFamily="18" charset="0"/>
                            <a:cs typeface="Golos Text" panose="020B0604020202020204" charset="0"/>
                          </a:rPr>
                          <m:t>𝑘</m:t>
                        </m:r>
                        <m:r>
                          <a:rPr lang="en-US" sz="1200" b="0" i="1" smtClean="0">
                            <a:latin typeface="Cambria Math" panose="02040503050406030204" pitchFamily="18" charset="0"/>
                            <a:ea typeface="Cambria Math" panose="02040503050406030204" pitchFamily="18" charset="0"/>
                            <a:cs typeface="Golos Text" panose="020B0604020202020204" charset="0"/>
                          </a:rPr>
                          <m:t>+</m:t>
                        </m:r>
                        <m:r>
                          <a:rPr lang="en-US" sz="1200" b="0" i="1" smtClean="0">
                            <a:latin typeface="Cambria Math" panose="02040503050406030204" pitchFamily="18" charset="0"/>
                            <a:ea typeface="Cambria Math" panose="02040503050406030204" pitchFamily="18" charset="0"/>
                            <a:cs typeface="Golos Text" panose="020B0604020202020204" charset="0"/>
                          </a:rPr>
                          <m:t>1</m:t>
                        </m:r>
                      </m:sub>
                    </m:sSub>
                  </m:oMath>
                </a14:m>
                <a:r>
                  <a:rPr lang="en-US" sz="1200" dirty="0">
                    <a:latin typeface="Golos Text" panose="020B0604020202020204" charset="0"/>
                    <a:ea typeface="Cambria Math" panose="02040503050406030204" pitchFamily="18" charset="0"/>
                    <a:cs typeface="Golos Text" panose="020B0604020202020204" charset="0"/>
                  </a:rPr>
                  <a:t> based on the current reward function and repeat the process</a:t>
                </a:r>
              </a:p>
            </p:txBody>
          </p:sp>
        </mc:Choice>
        <mc:Fallback xmlns="">
          <p:sp>
            <p:nvSpPr>
              <p:cNvPr id="5" name="Hộp Văn bản 4">
                <a:extLst>
                  <a:ext uri="{FF2B5EF4-FFF2-40B4-BE49-F238E27FC236}">
                    <a16:creationId xmlns:a16="http://schemas.microsoft.com/office/drawing/2014/main" id="{F2261042-CE92-00E8-80F1-DD468FB204F4}"/>
                  </a:ext>
                </a:extLst>
              </p:cNvPr>
              <p:cNvSpPr txBox="1">
                <a:spLocks noRot="1" noChangeAspect="1" noMove="1" noResize="1" noEditPoints="1" noAdjustHandles="1" noChangeArrowheads="1" noChangeShapeType="1" noTextEdit="1"/>
              </p:cNvSpPr>
              <p:nvPr/>
            </p:nvSpPr>
            <p:spPr>
              <a:xfrm>
                <a:off x="722924" y="1401573"/>
                <a:ext cx="8020772" cy="3412729"/>
              </a:xfrm>
              <a:prstGeom prst="rect">
                <a:avLst/>
              </a:prstGeom>
              <a:blipFill>
                <a:blip r:embed="rId2"/>
                <a:stretch>
                  <a:fillRect l="-76" t="-357" b="-5179"/>
                </a:stretch>
              </a:blipFill>
            </p:spPr>
            <p:txBody>
              <a:bodyPr/>
              <a:lstStyle/>
              <a:p>
                <a:r>
                  <a:rPr lang="en-US">
                    <a:noFill/>
                  </a:rPr>
                  <a:t> </a:t>
                </a:r>
              </a:p>
            </p:txBody>
          </p:sp>
        </mc:Fallback>
      </mc:AlternateContent>
      <p:sp>
        <p:nvSpPr>
          <p:cNvPr id="3" name="Chỗ dành sẵn cho Số hiệu Bản chiếu 4">
            <a:extLst>
              <a:ext uri="{FF2B5EF4-FFF2-40B4-BE49-F238E27FC236}">
                <a16:creationId xmlns:a16="http://schemas.microsoft.com/office/drawing/2014/main" id="{884AA30E-8A19-966D-43C5-F042ADAF6EB9}"/>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22</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1451441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a:extLst>
            <a:ext uri="{FF2B5EF4-FFF2-40B4-BE49-F238E27FC236}">
              <a16:creationId xmlns:a16="http://schemas.microsoft.com/office/drawing/2014/main" id="{A9E8D1C1-20DA-E2BE-82AD-127E5F6A532E}"/>
            </a:ext>
          </a:extLst>
        </p:cNvPr>
        <p:cNvGrpSpPr/>
        <p:nvPr/>
      </p:nvGrpSpPr>
      <p:grpSpPr>
        <a:xfrm>
          <a:off x="0" y="0"/>
          <a:ext cx="0" cy="0"/>
          <a:chOff x="0" y="0"/>
          <a:chExt cx="0" cy="0"/>
        </a:xfrm>
      </p:grpSpPr>
      <p:sp>
        <p:nvSpPr>
          <p:cNvPr id="3" name="Google Shape;382;p38">
            <a:extLst>
              <a:ext uri="{FF2B5EF4-FFF2-40B4-BE49-F238E27FC236}">
                <a16:creationId xmlns:a16="http://schemas.microsoft.com/office/drawing/2014/main" id="{F07E364A-4D76-C9B9-0CB0-28A14918C9BB}"/>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2;p38">
            <a:extLst>
              <a:ext uri="{FF2B5EF4-FFF2-40B4-BE49-F238E27FC236}">
                <a16:creationId xmlns:a16="http://schemas.microsoft.com/office/drawing/2014/main" id="{F1CFA09D-D025-DA53-9AC3-2CFB05652719}"/>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2;p38">
            <a:extLst>
              <a:ext uri="{FF2B5EF4-FFF2-40B4-BE49-F238E27FC236}">
                <a16:creationId xmlns:a16="http://schemas.microsoft.com/office/drawing/2014/main" id="{9DA6324B-822E-B530-D255-9F1EE344648F}"/>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Hình chữ nhật: Góc Tròn 5">
            <a:extLst>
              <a:ext uri="{FF2B5EF4-FFF2-40B4-BE49-F238E27FC236}">
                <a16:creationId xmlns:a16="http://schemas.microsoft.com/office/drawing/2014/main" id="{2FE08932-E376-5D78-629E-E80080CB43A2}"/>
              </a:ext>
            </a:extLst>
          </p:cNvPr>
          <p:cNvSpPr/>
          <p:nvPr/>
        </p:nvSpPr>
        <p:spPr>
          <a:xfrm>
            <a:off x="8086092" y="4494213"/>
            <a:ext cx="802322" cy="365125"/>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Group 4</a:t>
            </a:r>
          </a:p>
        </p:txBody>
      </p:sp>
      <p:sp>
        <p:nvSpPr>
          <p:cNvPr id="15" name="Google Shape;201;p23">
            <a:extLst>
              <a:ext uri="{FF2B5EF4-FFF2-40B4-BE49-F238E27FC236}">
                <a16:creationId xmlns:a16="http://schemas.microsoft.com/office/drawing/2014/main" id="{B6406B74-15B7-2204-63B0-91C5190D2C93}"/>
              </a:ext>
            </a:extLst>
          </p:cNvPr>
          <p:cNvSpPr txBox="1">
            <a:spLocks noGrp="1"/>
          </p:cNvSpPr>
          <p:nvPr>
            <p:ph type="title"/>
          </p:nvPr>
        </p:nvSpPr>
        <p:spPr>
          <a:xfrm>
            <a:off x="715000" y="1534351"/>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Experiment</a:t>
            </a:r>
          </a:p>
        </p:txBody>
      </p:sp>
      <p:sp>
        <p:nvSpPr>
          <p:cNvPr id="16" name="Google Shape;202;p23">
            <a:extLst>
              <a:ext uri="{FF2B5EF4-FFF2-40B4-BE49-F238E27FC236}">
                <a16:creationId xmlns:a16="http://schemas.microsoft.com/office/drawing/2014/main" id="{570C58B6-00B2-AD96-7C3E-C98CBB1C0359}"/>
              </a:ext>
            </a:extLst>
          </p:cNvPr>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2" name="Google Shape;203;p23">
            <a:extLst>
              <a:ext uri="{FF2B5EF4-FFF2-40B4-BE49-F238E27FC236}">
                <a16:creationId xmlns:a16="http://schemas.microsoft.com/office/drawing/2014/main" id="{E775D7E5-0484-FDD0-84FF-B817D883D505}"/>
              </a:ext>
            </a:extLst>
          </p:cNvPr>
          <p:cNvCxnSpPr>
            <a:cxnSpLocks/>
          </p:cNvCxnSpPr>
          <p:nvPr/>
        </p:nvCxnSpPr>
        <p:spPr>
          <a:xfrm>
            <a:off x="922881" y="2804530"/>
            <a:ext cx="0" cy="1484837"/>
          </a:xfrm>
          <a:prstGeom prst="straightConnector1">
            <a:avLst/>
          </a:prstGeom>
          <a:noFill/>
          <a:ln w="19050" cap="flat" cmpd="sng">
            <a:solidFill>
              <a:schemeClr val="dk1"/>
            </a:solidFill>
            <a:prstDash val="solid"/>
            <a:round/>
            <a:headEnd type="none" w="med" len="med"/>
            <a:tailEnd type="stealth" w="med" len="med"/>
          </a:ln>
        </p:spPr>
      </p:cxnSp>
      <p:sp>
        <p:nvSpPr>
          <p:cNvPr id="7" name="Google Shape;189;p22">
            <a:extLst>
              <a:ext uri="{FF2B5EF4-FFF2-40B4-BE49-F238E27FC236}">
                <a16:creationId xmlns:a16="http://schemas.microsoft.com/office/drawing/2014/main" id="{2B1F2CD5-32C2-FBB9-DF40-974F0EC3E41E}"/>
              </a:ext>
            </a:extLst>
          </p:cNvPr>
          <p:cNvSpPr txBox="1">
            <a:spLocks/>
          </p:cNvSpPr>
          <p:nvPr/>
        </p:nvSpPr>
        <p:spPr>
          <a:xfrm>
            <a:off x="1130763" y="2778912"/>
            <a:ext cx="6378300" cy="15360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626262"/>
                </a:solidFill>
              </a:rPr>
              <a:t>Environment</a:t>
            </a:r>
          </a:p>
          <a:p>
            <a:endParaRPr lang="en-US" dirty="0">
              <a:solidFill>
                <a:srgbClr val="626262"/>
              </a:solidFill>
            </a:endParaRPr>
          </a:p>
          <a:p>
            <a:r>
              <a:rPr lang="en-US" dirty="0">
                <a:solidFill>
                  <a:srgbClr val="626262"/>
                </a:solidFill>
              </a:rPr>
              <a:t>Utility functions and classes</a:t>
            </a:r>
          </a:p>
          <a:p>
            <a:endParaRPr lang="en-US" dirty="0">
              <a:solidFill>
                <a:srgbClr val="626262"/>
              </a:solidFill>
            </a:endParaRPr>
          </a:p>
          <a:p>
            <a:r>
              <a:rPr lang="en-US" dirty="0">
                <a:solidFill>
                  <a:srgbClr val="626262"/>
                </a:solidFill>
              </a:rPr>
              <a:t>Mapping between code and pseudocode</a:t>
            </a:r>
          </a:p>
          <a:p>
            <a:endParaRPr lang="en-US" dirty="0">
              <a:solidFill>
                <a:srgbClr val="626262"/>
              </a:solidFill>
            </a:endParaRPr>
          </a:p>
          <a:p>
            <a:r>
              <a:rPr lang="en-US" dirty="0">
                <a:solidFill>
                  <a:srgbClr val="626262"/>
                </a:solidFill>
              </a:rPr>
              <a:t>Demo</a:t>
            </a:r>
          </a:p>
        </p:txBody>
      </p:sp>
      <p:sp>
        <p:nvSpPr>
          <p:cNvPr id="8" name="Chỗ dành sẵn cho Số hiệu Bản chiếu 4">
            <a:extLst>
              <a:ext uri="{FF2B5EF4-FFF2-40B4-BE49-F238E27FC236}">
                <a16:creationId xmlns:a16="http://schemas.microsoft.com/office/drawing/2014/main" id="{18332498-295D-062D-1716-47D464DA9DF4}"/>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23</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405222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8F612-2CD3-1EE4-0624-0FA96418FFB0}"/>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6BA7CA9E-9EBC-8052-2CEE-89ACE3259336}"/>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2C6E9296-0727-2544-2BD2-C20851958F4B}"/>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A741FBA1-CBC7-DBE4-C9F8-E6AA09A2B0A0}"/>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2553FEEE-7548-26D2-8693-CD368264E683}"/>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0B96F19F-56DE-54D7-7910-37CAD9C7E3E4}"/>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Environment</a:t>
            </a:r>
          </a:p>
        </p:txBody>
      </p:sp>
      <p:sp>
        <p:nvSpPr>
          <p:cNvPr id="25" name="Hộp Văn bản 2">
            <a:extLst>
              <a:ext uri="{FF2B5EF4-FFF2-40B4-BE49-F238E27FC236}">
                <a16:creationId xmlns:a16="http://schemas.microsoft.com/office/drawing/2014/main" id="{7814388F-DF06-7BEA-8524-E15709BC82B0}"/>
              </a:ext>
            </a:extLst>
          </p:cNvPr>
          <p:cNvSpPr txBox="1"/>
          <p:nvPr/>
        </p:nvSpPr>
        <p:spPr>
          <a:xfrm>
            <a:off x="537250" y="1469371"/>
            <a:ext cx="7713900" cy="523220"/>
          </a:xfrm>
          <a:prstGeom prst="rect">
            <a:avLst/>
          </a:prstGeom>
          <a:noFill/>
        </p:spPr>
        <p:txBody>
          <a:bodyPr wrap="square">
            <a:spAutoFit/>
          </a:bodyPr>
          <a:lstStyle/>
          <a:p>
            <a:pPr>
              <a:spcAft>
                <a:spcPts val="600"/>
              </a:spcAft>
            </a:pPr>
            <a:r>
              <a:rPr lang="en-US" dirty="0"/>
              <a:t>We will use the </a:t>
            </a:r>
            <a:r>
              <a:rPr lang="en-US" dirty="0" err="1"/>
              <a:t>MountainCar-v0</a:t>
            </a:r>
            <a:r>
              <a:rPr lang="en-US" dirty="0"/>
              <a:t> environment as an example for the </a:t>
            </a:r>
            <a:r>
              <a:rPr lang="en-US" dirty="0" err="1"/>
              <a:t>IRL</a:t>
            </a:r>
            <a:r>
              <a:rPr lang="en-US" dirty="0"/>
              <a:t> problem (one of the Sampled Trajectories tasks).</a:t>
            </a:r>
            <a:endParaRPr lang="en-US" dirty="0">
              <a:latin typeface="Golos Text" panose="020B0604020202020204" charset="0"/>
              <a:cs typeface="Golos Text" panose="020B0604020202020204" charset="0"/>
            </a:endParaRPr>
          </a:p>
        </p:txBody>
      </p:sp>
      <p:graphicFrame>
        <p:nvGraphicFramePr>
          <p:cNvPr id="27" name="Table 26">
            <a:extLst>
              <a:ext uri="{FF2B5EF4-FFF2-40B4-BE49-F238E27FC236}">
                <a16:creationId xmlns:a16="http://schemas.microsoft.com/office/drawing/2014/main" id="{17C68499-4CB1-975D-209B-3E74FD79B21C}"/>
              </a:ext>
            </a:extLst>
          </p:cNvPr>
          <p:cNvGraphicFramePr>
            <a:graphicFrameLocks noGrp="1"/>
          </p:cNvGraphicFramePr>
          <p:nvPr>
            <p:extLst>
              <p:ext uri="{D42A27DB-BD31-4B8C-83A1-F6EECF244321}">
                <p14:modId xmlns:p14="http://schemas.microsoft.com/office/powerpoint/2010/main" val="1478041945"/>
              </p:ext>
            </p:extLst>
          </p:nvPr>
        </p:nvGraphicFramePr>
        <p:xfrm>
          <a:off x="2601068" y="2463262"/>
          <a:ext cx="3586264" cy="1219200"/>
        </p:xfrm>
        <a:graphic>
          <a:graphicData uri="http://schemas.openxmlformats.org/drawingml/2006/table">
            <a:tbl>
              <a:tblPr/>
              <a:tblGrid>
                <a:gridCol w="1285864">
                  <a:extLst>
                    <a:ext uri="{9D8B030D-6E8A-4147-A177-3AD203B41FA5}">
                      <a16:colId xmlns:a16="http://schemas.microsoft.com/office/drawing/2014/main" val="2079676970"/>
                    </a:ext>
                  </a:extLst>
                </a:gridCol>
                <a:gridCol w="2300400">
                  <a:extLst>
                    <a:ext uri="{9D8B030D-6E8A-4147-A177-3AD203B41FA5}">
                      <a16:colId xmlns:a16="http://schemas.microsoft.com/office/drawing/2014/main" val="3150034890"/>
                    </a:ext>
                  </a:extLst>
                </a:gridCol>
              </a:tblGrid>
              <a:tr h="0">
                <a:tc>
                  <a:txBody>
                    <a:bodyPr/>
                    <a:lstStyle/>
                    <a:p>
                      <a:pPr algn="ctr"/>
                      <a:r>
                        <a:rPr lang="en-US" sz="1000">
                          <a:effectLst/>
                        </a:rPr>
                        <a:t>Action Space</a:t>
                      </a: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a:r>
                        <a:rPr lang="en-US" sz="1000">
                          <a:effectLst/>
                        </a:rPr>
                        <a:t>Discrete(3)</a:t>
                      </a: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2291083"/>
                  </a:ext>
                </a:extLst>
              </a:tr>
              <a:tr h="0">
                <a:tc>
                  <a:txBody>
                    <a:bodyPr/>
                    <a:lstStyle/>
                    <a:p>
                      <a:pPr algn="ctr"/>
                      <a:r>
                        <a:rPr lang="en-US" sz="1000" dirty="0">
                          <a:effectLst/>
                        </a:rPr>
                        <a:t>Observation Shape</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a:effectLst/>
                        </a:rPr>
                        <a:t>(2,)</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863033"/>
                  </a:ext>
                </a:extLst>
              </a:tr>
              <a:tr h="0">
                <a:tc>
                  <a:txBody>
                    <a:bodyPr/>
                    <a:lstStyle/>
                    <a:p>
                      <a:pPr algn="ctr"/>
                      <a:r>
                        <a:rPr lang="en-US" sz="1000">
                          <a:effectLst/>
                        </a:rPr>
                        <a:t>Observation High</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a:effectLst/>
                        </a:rPr>
                        <a:t>[0.6 0.07]</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8644551"/>
                  </a:ext>
                </a:extLst>
              </a:tr>
              <a:tr h="0">
                <a:tc>
                  <a:txBody>
                    <a:bodyPr/>
                    <a:lstStyle/>
                    <a:p>
                      <a:pPr algn="ctr"/>
                      <a:r>
                        <a:rPr lang="en-US" sz="1000">
                          <a:effectLst/>
                        </a:rPr>
                        <a:t>Observation Low</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effectLst/>
                        </a:rPr>
                        <a:t>[-1.2 -0.07]</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8594119"/>
                  </a:ext>
                </a:extLst>
              </a:tr>
              <a:tr h="0">
                <a:tc>
                  <a:txBody>
                    <a:bodyPr/>
                    <a:lstStyle/>
                    <a:p>
                      <a:pPr algn="ctr"/>
                      <a:r>
                        <a:rPr lang="en-US" sz="1000">
                          <a:effectLst/>
                        </a:rPr>
                        <a:t>Import</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err="1">
                          <a:solidFill>
                            <a:schemeClr val="tx1"/>
                          </a:solidFill>
                          <a:effectLst/>
                          <a:latin typeface="Consolas" panose="020B0609020204030204" pitchFamily="49" charset="0"/>
                          <a:ea typeface="+mn-ea"/>
                          <a:cs typeface="+mn-cs"/>
                          <a:sym typeface="Arial"/>
                        </a:rPr>
                        <a:t>gym.make</a:t>
                      </a:r>
                      <a:r>
                        <a:rPr lang="en-US" sz="1000" b="0" i="0" u="none" strike="noStrike" cap="none" dirty="0">
                          <a:solidFill>
                            <a:schemeClr val="tx1"/>
                          </a:solidFill>
                          <a:effectLst/>
                          <a:latin typeface="Consolas" panose="020B0609020204030204" pitchFamily="49" charset="0"/>
                          <a:ea typeface="+mn-ea"/>
                          <a:cs typeface="+mn-cs"/>
                          <a:sym typeface="Arial"/>
                        </a:rPr>
                        <a:t>("</a:t>
                      </a:r>
                      <a:r>
                        <a:rPr lang="en-US" sz="1000" b="0" i="0" u="none" strike="noStrike" cap="none" dirty="0" err="1">
                          <a:solidFill>
                            <a:schemeClr val="tx1"/>
                          </a:solidFill>
                          <a:effectLst/>
                          <a:latin typeface="Consolas" panose="020B0609020204030204" pitchFamily="49" charset="0"/>
                          <a:ea typeface="+mn-ea"/>
                          <a:cs typeface="+mn-cs"/>
                          <a:sym typeface="Arial"/>
                        </a:rPr>
                        <a:t>MountainCar-v0</a:t>
                      </a:r>
                      <a:r>
                        <a:rPr lang="en-US" sz="1000" b="0" i="0" u="none" strike="noStrike" cap="none" dirty="0">
                          <a:solidFill>
                            <a:schemeClr val="tx1"/>
                          </a:solidFill>
                          <a:effectLst/>
                          <a:latin typeface="Consolas" panose="020B0609020204030204" pitchFamily="49" charset="0"/>
                          <a:ea typeface="+mn-ea"/>
                          <a:cs typeface="+mn-cs"/>
                          <a:sym typeface="Arial"/>
                        </a:rPr>
                        <a:t>")</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839273100"/>
                  </a:ext>
                </a:extLst>
              </a:tr>
            </a:tbl>
          </a:graphicData>
        </a:graphic>
      </p:graphicFrame>
      <p:sp>
        <p:nvSpPr>
          <p:cNvPr id="3" name="Chỗ dành sẵn cho Số hiệu Bản chiếu 4">
            <a:extLst>
              <a:ext uri="{FF2B5EF4-FFF2-40B4-BE49-F238E27FC236}">
                <a16:creationId xmlns:a16="http://schemas.microsoft.com/office/drawing/2014/main" id="{F9C994F2-C3A2-47EC-28F9-81E1FD897726}"/>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24</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2092297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53D24-A7AE-B67C-4D78-C9C9C5BA8222}"/>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38DEA4F7-DC91-3ED1-315F-273E6EA44301}"/>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A8B9A843-AF7F-D4A2-6E2F-A00CFD565CEA}"/>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005893C6-E329-BE5F-D810-7FBC575E1432}"/>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3274D377-E508-53C8-5334-CDD57B25DCC7}"/>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27F0477A-4016-B6EB-CCCE-FE4FB1284701}"/>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Utility functions and classes</a:t>
            </a:r>
          </a:p>
        </p:txBody>
      </p:sp>
      <p:sp>
        <p:nvSpPr>
          <p:cNvPr id="5" name="Hộp Văn bản 2">
            <a:extLst>
              <a:ext uri="{FF2B5EF4-FFF2-40B4-BE49-F238E27FC236}">
                <a16:creationId xmlns:a16="http://schemas.microsoft.com/office/drawing/2014/main" id="{F44EDD50-ADC4-25EF-DFCD-DA962F568FD6}"/>
              </a:ext>
            </a:extLst>
          </p:cNvPr>
          <p:cNvSpPr txBox="1"/>
          <p:nvPr/>
        </p:nvSpPr>
        <p:spPr>
          <a:xfrm>
            <a:off x="471042" y="1274754"/>
            <a:ext cx="8315833" cy="307777"/>
          </a:xfrm>
          <a:prstGeom prst="rect">
            <a:avLst/>
          </a:prstGeom>
          <a:noFill/>
        </p:spPr>
        <p:txBody>
          <a:bodyPr wrap="square">
            <a:spAutoFit/>
          </a:bodyPr>
          <a:lstStyle/>
          <a:p>
            <a:pPr>
              <a:spcAft>
                <a:spcPts val="600"/>
              </a:spcAft>
            </a:pPr>
            <a:r>
              <a:rPr lang="en-US"/>
              <a:t>First, let's go through some main functions and classes.</a:t>
            </a:r>
            <a:endParaRPr lang="en-US" altLang="en-US"/>
          </a:p>
        </p:txBody>
      </p:sp>
      <p:sp>
        <p:nvSpPr>
          <p:cNvPr id="12" name="TextBox 11">
            <a:extLst>
              <a:ext uri="{FF2B5EF4-FFF2-40B4-BE49-F238E27FC236}">
                <a16:creationId xmlns:a16="http://schemas.microsoft.com/office/drawing/2014/main" id="{AE042FCC-EB84-6A16-2136-F2CBCDC82281}"/>
              </a:ext>
            </a:extLst>
          </p:cNvPr>
          <p:cNvSpPr txBox="1"/>
          <p:nvPr/>
        </p:nvSpPr>
        <p:spPr>
          <a:xfrm>
            <a:off x="537250" y="1580453"/>
            <a:ext cx="8249625" cy="439479"/>
          </a:xfrm>
          <a:prstGeom prst="rect">
            <a:avLst/>
          </a:prstGeom>
          <a:noFill/>
        </p:spPr>
        <p:txBody>
          <a:bodyPr wrap="square">
            <a:spAutoFit/>
          </a:bodyPr>
          <a:lstStyle/>
          <a:p>
            <a:pPr>
              <a:lnSpc>
                <a:spcPts val="1425"/>
              </a:lnSpc>
            </a:pPr>
            <a:r>
              <a:rPr lang="en-US" sz="1000" b="0" dirty="0">
                <a:solidFill>
                  <a:srgbClr val="008000"/>
                </a:solidFill>
                <a:effectLst/>
                <a:latin typeface="Consolas" panose="020B0609020204030204" pitchFamily="49" charset="0"/>
              </a:rPr>
              <a:t># The Estimator() class is used to estimate the Q-value function 𝑄(𝑠,𝑎) and update Q-values in the Q-learning algorithm. It utilizes linear regression models (</a:t>
            </a:r>
            <a:r>
              <a:rPr lang="en-US" sz="1000" b="0" dirty="0" err="1">
                <a:solidFill>
                  <a:srgbClr val="008000"/>
                </a:solidFill>
                <a:effectLst/>
                <a:latin typeface="Consolas" panose="020B0609020204030204" pitchFamily="49" charset="0"/>
              </a:rPr>
              <a:t>SGDRegressor</a:t>
            </a:r>
            <a:r>
              <a:rPr lang="en-US" sz="1000" b="0" dirty="0">
                <a:solidFill>
                  <a:srgbClr val="008000"/>
                </a:solidFill>
                <a:effectLst/>
                <a:latin typeface="Consolas" panose="020B0609020204030204" pitchFamily="49" charset="0"/>
              </a:rPr>
              <a:t>), with each model corresponding to a specific action.</a:t>
            </a:r>
            <a:endParaRPr lang="en-US" sz="1000" b="0" dirty="0">
              <a:solidFill>
                <a:srgbClr val="000000"/>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0DC7C50E-8E87-14AA-4EA9-904D70E41093}"/>
              </a:ext>
            </a:extLst>
          </p:cNvPr>
          <p:cNvSpPr txBox="1"/>
          <p:nvPr/>
        </p:nvSpPr>
        <p:spPr>
          <a:xfrm>
            <a:off x="537250" y="2288525"/>
            <a:ext cx="4352036" cy="2407839"/>
          </a:xfrm>
          <a:prstGeom prst="rect">
            <a:avLst/>
          </a:prstGeom>
          <a:noFill/>
        </p:spPr>
        <p:txBody>
          <a:bodyPr wrap="square">
            <a:spAutoFit/>
          </a:bodyPr>
          <a:lstStyle/>
          <a:p>
            <a:pPr>
              <a:lnSpc>
                <a:spcPts val="1425"/>
              </a:lnSpc>
            </a:pPr>
            <a:r>
              <a:rPr lang="en-US" sz="800" b="0" dirty="0">
                <a:solidFill>
                  <a:srgbClr val="0000FF"/>
                </a:solidFill>
                <a:effectLst/>
                <a:latin typeface="Consolas" panose="020B0609020204030204" pitchFamily="49" charset="0"/>
              </a:rPr>
              <a:t>class</a:t>
            </a:r>
            <a:r>
              <a:rPr lang="en-US" sz="800" b="0" dirty="0">
                <a:solidFill>
                  <a:srgbClr val="000000"/>
                </a:solidFill>
                <a:effectLst/>
                <a:latin typeface="Consolas" panose="020B0609020204030204" pitchFamily="49" charset="0"/>
              </a:rPr>
              <a:t> </a:t>
            </a:r>
            <a:r>
              <a:rPr lang="en-US" sz="800" b="0" dirty="0">
                <a:solidFill>
                  <a:srgbClr val="2B91AF"/>
                </a:solidFill>
                <a:effectLst/>
                <a:latin typeface="Consolas" panose="020B0609020204030204" pitchFamily="49" charset="0"/>
              </a:rPr>
              <a:t>Estimator</a:t>
            </a:r>
            <a:r>
              <a:rPr lang="en-US" sz="800" b="0" dirty="0">
                <a:solidFill>
                  <a:srgbClr val="000000"/>
                </a:solidFill>
                <a:effectLst/>
                <a:latin typeface="Consolas" panose="020B0609020204030204" pitchFamily="49" charset="0"/>
              </a:rPr>
              <a:t>():   </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0000FF"/>
                </a:solidFill>
                <a:effectLst/>
                <a:latin typeface="Consolas" panose="020B0609020204030204" pitchFamily="49" charset="0"/>
              </a:rPr>
              <a:t>def</a:t>
            </a:r>
            <a:r>
              <a:rPr lang="en-US" sz="800" b="0" dirty="0">
                <a:solidFill>
                  <a:srgbClr val="000000"/>
                </a:solidFill>
                <a:effectLst/>
                <a:latin typeface="Consolas" panose="020B0609020204030204" pitchFamily="49" charset="0"/>
              </a:rPr>
              <a:t> </a:t>
            </a:r>
            <a:r>
              <a:rPr lang="en-US" sz="800" b="0" dirty="0">
                <a:solidFill>
                  <a:srgbClr val="74531F"/>
                </a:solidFill>
                <a:effectLst/>
                <a:latin typeface="Consolas" panose="020B0609020204030204" pitchFamily="49" charset="0"/>
              </a:rPr>
              <a:t>__</a:t>
            </a:r>
            <a:r>
              <a:rPr lang="en-US" sz="800" b="0" dirty="0" err="1">
                <a:solidFill>
                  <a:srgbClr val="74531F"/>
                </a:solidFill>
                <a:effectLst/>
                <a:latin typeface="Consolas" panose="020B0609020204030204" pitchFamily="49" charset="0"/>
              </a:rPr>
              <a:t>init</a:t>
            </a:r>
            <a:r>
              <a:rPr lang="en-US" sz="800" b="0" dirty="0">
                <a:solidFill>
                  <a:srgbClr val="74531F"/>
                </a:solidFill>
                <a:effectLst/>
                <a:latin typeface="Consolas" panose="020B0609020204030204" pitchFamily="49" charset="0"/>
              </a:rPr>
              <a:t>__</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env</a:t>
            </a:r>
            <a:r>
              <a:rPr lang="en-US" sz="800" b="0" dirty="0" err="1">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scaler</a:t>
            </a:r>
            <a:r>
              <a:rPr lang="en-US" sz="800" b="0" dirty="0" err="1">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featurizer</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.models</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.env</a:t>
            </a:r>
            <a:r>
              <a:rPr lang="en-US" sz="800" b="0" dirty="0">
                <a:solidFill>
                  <a:srgbClr val="000000"/>
                </a:solidFill>
                <a:effectLst/>
                <a:latin typeface="Consolas" panose="020B0609020204030204" pitchFamily="49" charset="0"/>
              </a:rPr>
              <a:t> = </a:t>
            </a:r>
            <a:r>
              <a:rPr lang="en-US" sz="800" b="0" dirty="0">
                <a:solidFill>
                  <a:srgbClr val="808080"/>
                </a:solidFill>
                <a:effectLst/>
                <a:latin typeface="Consolas" panose="020B0609020204030204" pitchFamily="49" charset="0"/>
              </a:rPr>
              <a:t>env</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.scaler</a:t>
            </a:r>
            <a:r>
              <a:rPr lang="en-US" sz="800" b="0" dirty="0">
                <a:solidFill>
                  <a:srgbClr val="000000"/>
                </a:solidFill>
                <a:effectLst/>
                <a:latin typeface="Consolas" panose="020B0609020204030204" pitchFamily="49" charset="0"/>
              </a:rPr>
              <a:t> = </a:t>
            </a:r>
            <a:r>
              <a:rPr lang="en-US" sz="800" b="0" dirty="0">
                <a:solidFill>
                  <a:srgbClr val="808080"/>
                </a:solidFill>
                <a:effectLst/>
                <a:latin typeface="Consolas" panose="020B0609020204030204" pitchFamily="49" charset="0"/>
              </a:rPr>
              <a:t>scaler</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.featurizer</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featurizer</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for</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_</a:t>
            </a: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in</a:t>
            </a:r>
            <a:r>
              <a:rPr lang="en-US" sz="800" b="0" dirty="0">
                <a:solidFill>
                  <a:srgbClr val="000000"/>
                </a:solidFill>
                <a:effectLst/>
                <a:latin typeface="Consolas" panose="020B0609020204030204" pitchFamily="49" charset="0"/>
              </a:rPr>
              <a:t> </a:t>
            </a:r>
            <a:r>
              <a:rPr lang="en-US" sz="800" b="0" dirty="0">
                <a:solidFill>
                  <a:srgbClr val="2B91AF"/>
                </a:solidFill>
                <a:effectLst/>
                <a:latin typeface="Consolas" panose="020B0609020204030204" pitchFamily="49" charset="0"/>
              </a:rPr>
              <a:t>range</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3</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model</a:t>
            </a:r>
            <a:r>
              <a:rPr lang="en-US" sz="800" b="0" dirty="0">
                <a:solidFill>
                  <a:srgbClr val="000000"/>
                </a:solidFill>
                <a:effectLst/>
                <a:latin typeface="Consolas" panose="020B0609020204030204" pitchFamily="49" charset="0"/>
              </a:rPr>
              <a:t>=</a:t>
            </a:r>
            <a:r>
              <a:rPr lang="en-US" sz="800" b="0" dirty="0" err="1">
                <a:solidFill>
                  <a:srgbClr val="2B91AF"/>
                </a:solidFill>
                <a:effectLst/>
                <a:latin typeface="Consolas" panose="020B0609020204030204" pitchFamily="49" charset="0"/>
              </a:rPr>
              <a:t>SGDRegressor</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learning_rate</a:t>
            </a:r>
            <a:r>
              <a:rPr lang="en-US" sz="800" b="0" dirty="0">
                <a:solidFill>
                  <a:srgbClr val="000000"/>
                </a:solidFill>
                <a:effectLst/>
                <a:latin typeface="Consolas" panose="020B0609020204030204" pitchFamily="49" charset="0"/>
              </a:rPr>
              <a:t>=</a:t>
            </a:r>
            <a:r>
              <a:rPr lang="en-US" sz="800" b="0" dirty="0">
                <a:solidFill>
                  <a:srgbClr val="E21F1F"/>
                </a:solidFill>
                <a:effectLst/>
                <a:latin typeface="Consolas" panose="020B0609020204030204" pitchFamily="49" charset="0"/>
              </a:rPr>
              <a:t>"</a:t>
            </a:r>
            <a:r>
              <a:rPr lang="en-US" sz="800" b="0" dirty="0">
                <a:solidFill>
                  <a:srgbClr val="A31515"/>
                </a:solidFill>
                <a:effectLst/>
                <a:latin typeface="Consolas" panose="020B0609020204030204" pitchFamily="49" charset="0"/>
              </a:rPr>
              <a:t>constant</a:t>
            </a:r>
            <a:r>
              <a:rPr lang="en-US" sz="800" b="0" dirty="0">
                <a:solidFill>
                  <a:srgbClr val="E21F1F"/>
                </a:solidFill>
                <a:effectLst/>
                <a:latin typeface="Consolas" panose="020B0609020204030204" pitchFamily="49" charset="0"/>
              </a:rPr>
              <a:t>"</a:t>
            </a:r>
            <a:r>
              <a:rPr lang="en-US" sz="800" b="0" dirty="0">
                <a:solidFill>
                  <a:srgbClr val="000000"/>
                </a:solidFill>
                <a:effectLst/>
                <a:latin typeface="Consolas" panose="020B0609020204030204" pitchFamily="49" charset="0"/>
              </a:rPr>
              <a:t>, </a:t>
            </a:r>
          </a:p>
          <a:p>
            <a:pPr>
              <a:lnSpc>
                <a:spcPts val="1425"/>
              </a:lnSpc>
            </a:pPr>
            <a:r>
              <a:rPr lang="en-US" sz="800" dirty="0">
                <a:latin typeface="Consolas" panose="020B0609020204030204" pitchFamily="49" charset="0"/>
              </a:rPr>
              <a:t>	               </a:t>
            </a:r>
            <a:r>
              <a:rPr lang="en-US" sz="800" b="0" dirty="0" err="1">
                <a:solidFill>
                  <a:srgbClr val="808080"/>
                </a:solidFill>
                <a:effectLst/>
                <a:latin typeface="Consolas" panose="020B0609020204030204" pitchFamily="49" charset="0"/>
              </a:rPr>
              <a:t>max_iter</a:t>
            </a:r>
            <a:r>
              <a:rPr lang="en-US" sz="800" b="0" dirty="0">
                <a:solidFill>
                  <a:srgbClr val="000000"/>
                </a:solidFill>
                <a:effectLst/>
                <a:latin typeface="Consolas" panose="020B0609020204030204" pitchFamily="49" charset="0"/>
              </a:rPr>
              <a:t> = </a:t>
            </a:r>
            <a:r>
              <a:rPr lang="en-US" sz="800" b="0" dirty="0">
                <a:solidFill>
                  <a:srgbClr val="098658"/>
                </a:solidFill>
                <a:effectLst/>
                <a:latin typeface="Consolas" panose="020B0609020204030204" pitchFamily="49" charset="0"/>
              </a:rPr>
              <a:t>200000000,</a:t>
            </a:r>
            <a:r>
              <a:rPr lang="en-US" sz="800" b="0" dirty="0">
                <a:solidFill>
                  <a:srgbClr val="000000"/>
                </a:solidFill>
                <a:effectLst/>
                <a:latin typeface="Consolas" panose="020B0609020204030204" pitchFamily="49" charset="0"/>
              </a:rPr>
              <a:t> 		</a:t>
            </a:r>
            <a:r>
              <a:rPr lang="en-US" sz="800" dirty="0">
                <a:latin typeface="Consolas" panose="020B0609020204030204" pitchFamily="49" charset="0"/>
              </a:rPr>
              <a:t>               </a:t>
            </a:r>
            <a:r>
              <a:rPr lang="en-US" sz="800" b="0" dirty="0" err="1">
                <a:solidFill>
                  <a:srgbClr val="808080"/>
                </a:solidFill>
                <a:effectLst/>
                <a:latin typeface="Consolas" panose="020B0609020204030204" pitchFamily="49" charset="0"/>
              </a:rPr>
              <a:t>tol</a:t>
            </a:r>
            <a:r>
              <a:rPr lang="en-US" sz="800" b="0" dirty="0">
                <a:solidFill>
                  <a:srgbClr val="000000"/>
                </a:solidFill>
                <a:effectLst/>
                <a:latin typeface="Consolas" panose="020B0609020204030204" pitchFamily="49" charset="0"/>
              </a:rPr>
              <a:t>= </a:t>
            </a:r>
            <a:r>
              <a:rPr lang="en-US" sz="800" b="0" dirty="0" err="1">
                <a:solidFill>
                  <a:srgbClr val="098658"/>
                </a:solidFill>
                <a:effectLst/>
                <a:latin typeface="Consolas" panose="020B0609020204030204" pitchFamily="49" charset="0"/>
              </a:rPr>
              <a:t>1e</a:t>
            </a:r>
            <a:r>
              <a:rPr lang="en-US" sz="800" b="0" dirty="0">
                <a:solidFill>
                  <a:srgbClr val="098658"/>
                </a:solidFill>
                <a:effectLst/>
                <a:latin typeface="Consolas" panose="020B0609020204030204" pitchFamily="49" charset="0"/>
              </a:rPr>
              <a:t>-10</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model</a:t>
            </a:r>
            <a:r>
              <a:rPr lang="en-US" sz="800" b="0" dirty="0" err="1">
                <a:solidFill>
                  <a:srgbClr val="000000"/>
                </a:solidFill>
                <a:effectLst/>
                <a:latin typeface="Consolas" panose="020B0609020204030204" pitchFamily="49" charset="0"/>
              </a:rPr>
              <a:t>.</a:t>
            </a:r>
            <a:r>
              <a:rPr lang="en-US" sz="800" b="0" dirty="0" err="1">
                <a:solidFill>
                  <a:srgbClr val="74531F"/>
                </a:solidFill>
                <a:effectLst/>
                <a:latin typeface="Consolas" panose="020B0609020204030204" pitchFamily="49" charset="0"/>
              </a:rPr>
              <a:t>partial_fit</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a:t>
            </a:r>
            <a:r>
              <a:rPr lang="en-US" sz="800" b="0" dirty="0" err="1">
                <a:solidFill>
                  <a:srgbClr val="74531F"/>
                </a:solidFill>
                <a:effectLst/>
                <a:latin typeface="Consolas" panose="020B0609020204030204" pitchFamily="49" charset="0"/>
              </a:rPr>
              <a:t>featurize_state</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.env.reset</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0</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.models.</a:t>
            </a:r>
            <a:r>
              <a:rPr lang="en-US" sz="800" b="0" dirty="0" err="1">
                <a:solidFill>
                  <a:srgbClr val="74531F"/>
                </a:solidFill>
                <a:effectLst/>
                <a:latin typeface="Consolas" panose="020B0609020204030204" pitchFamily="49" charset="0"/>
              </a:rPr>
              <a:t>append</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model</a:t>
            </a:r>
            <a:r>
              <a:rPr lang="en-US" sz="800" b="0" dirty="0">
                <a:solidFill>
                  <a:srgbClr val="000000"/>
                </a:solidFill>
                <a:effectLst/>
                <a:latin typeface="Consolas" panose="020B0609020204030204" pitchFamily="49" charset="0"/>
              </a:rPr>
              <a:t>)</a:t>
            </a:r>
          </a:p>
          <a:p>
            <a:pPr>
              <a:lnSpc>
                <a:spcPts val="1425"/>
              </a:lnSpc>
            </a:pPr>
            <a:endParaRPr lang="en-US" sz="800" b="0" dirty="0">
              <a:solidFill>
                <a:srgbClr val="000000"/>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69577760-2045-D6B3-F67E-9FA477C62FBA}"/>
              </a:ext>
            </a:extLst>
          </p:cNvPr>
          <p:cNvSpPr txBox="1"/>
          <p:nvPr/>
        </p:nvSpPr>
        <p:spPr>
          <a:xfrm>
            <a:off x="4628958" y="1998298"/>
            <a:ext cx="4437550" cy="2766270"/>
          </a:xfrm>
          <a:prstGeom prst="rect">
            <a:avLst/>
          </a:prstGeom>
          <a:noFill/>
        </p:spPr>
        <p:txBody>
          <a:bodyPr wrap="square">
            <a:spAutoFit/>
          </a:bodyPr>
          <a:lstStyle/>
          <a:p>
            <a:pPr>
              <a:lnSpc>
                <a:spcPts val="1425"/>
              </a:lnSpc>
            </a:pPr>
            <a:r>
              <a:rPr lang="en-US" sz="800" b="0" dirty="0">
                <a:solidFill>
                  <a:srgbClr val="000000"/>
                </a:solidFill>
                <a:effectLst/>
                <a:latin typeface="Consolas" panose="020B0609020204030204" pitchFamily="49" charset="0"/>
              </a:rPr>
              <a:t>    </a:t>
            </a:r>
            <a:r>
              <a:rPr lang="en-US" sz="800" b="0" dirty="0">
                <a:solidFill>
                  <a:srgbClr val="0000FF"/>
                </a:solidFill>
                <a:effectLst/>
                <a:latin typeface="Consolas" panose="020B0609020204030204" pitchFamily="49" charset="0"/>
              </a:rPr>
              <a:t>def</a:t>
            </a:r>
            <a:r>
              <a:rPr lang="en-US" sz="800" b="0" dirty="0">
                <a:solidFill>
                  <a:srgbClr val="000000"/>
                </a:solidFill>
                <a:effectLst/>
                <a:latin typeface="Consolas" panose="020B0609020204030204" pitchFamily="49" charset="0"/>
              </a:rPr>
              <a:t> </a:t>
            </a:r>
            <a:r>
              <a:rPr lang="en-US" sz="800" b="0" dirty="0" err="1">
                <a:solidFill>
                  <a:srgbClr val="74531F"/>
                </a:solidFill>
                <a:effectLst/>
                <a:latin typeface="Consolas" panose="020B0609020204030204" pitchFamily="49" charset="0"/>
              </a:rPr>
              <a:t>featurize_state</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self</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state</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scaled</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.scaler.transform</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state</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featurized</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.featurizer.transform</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scaled</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return</a:t>
            </a: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featurized</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0</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0000FF"/>
                </a:solidFill>
                <a:effectLst/>
                <a:latin typeface="Consolas" panose="020B0609020204030204" pitchFamily="49" charset="0"/>
              </a:rPr>
              <a:t>def</a:t>
            </a:r>
            <a:r>
              <a:rPr lang="en-US" sz="800" b="0" dirty="0">
                <a:solidFill>
                  <a:srgbClr val="000000"/>
                </a:solidFill>
                <a:effectLst/>
                <a:latin typeface="Consolas" panose="020B0609020204030204" pitchFamily="49" charset="0"/>
              </a:rPr>
              <a:t> </a:t>
            </a:r>
            <a:r>
              <a:rPr lang="en-US" sz="800" b="0" dirty="0">
                <a:solidFill>
                  <a:srgbClr val="74531F"/>
                </a:solidFill>
                <a:effectLst/>
                <a:latin typeface="Consolas" panose="020B0609020204030204" pitchFamily="49" charset="0"/>
              </a:rPr>
              <a:t>predict</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self</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s</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a</a:t>
            </a:r>
            <a:r>
              <a:rPr lang="en-US" sz="800" b="0" dirty="0">
                <a:solidFill>
                  <a:srgbClr val="000000"/>
                </a:solidFill>
                <a:effectLst/>
                <a:latin typeface="Consolas" panose="020B0609020204030204" pitchFamily="49" charset="0"/>
              </a:rPr>
              <a:t>=</a:t>
            </a:r>
            <a:r>
              <a:rPr lang="en-US" sz="800" b="0" dirty="0">
                <a:solidFill>
                  <a:srgbClr val="0000FF"/>
                </a:solidFill>
                <a:effectLst/>
                <a:latin typeface="Consolas" panose="020B0609020204030204" pitchFamily="49" charset="0"/>
              </a:rPr>
              <a:t>None</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feature_vec</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a:t>
            </a:r>
            <a:r>
              <a:rPr lang="en-US" sz="800" b="0" dirty="0" err="1">
                <a:solidFill>
                  <a:srgbClr val="74531F"/>
                </a:solidFill>
                <a:effectLst/>
                <a:latin typeface="Consolas" panose="020B0609020204030204" pitchFamily="49" charset="0"/>
              </a:rPr>
              <a:t>featurize_state</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s</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if</a:t>
            </a:r>
            <a:r>
              <a:rPr lang="en-US" sz="800" b="0" dirty="0">
                <a:solidFill>
                  <a:srgbClr val="000000"/>
                </a:solidFill>
                <a:effectLst/>
                <a:latin typeface="Consolas" panose="020B0609020204030204" pitchFamily="49" charset="0"/>
              </a:rPr>
              <a:t> </a:t>
            </a:r>
            <a:r>
              <a:rPr lang="en-US" sz="800" b="0" dirty="0">
                <a:solidFill>
                  <a:srgbClr val="0000FF"/>
                </a:solidFill>
                <a:effectLst/>
                <a:latin typeface="Consolas" panose="020B0609020204030204" pitchFamily="49" charset="0"/>
              </a:rPr>
              <a:t>not</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a</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return</a:t>
            </a:r>
            <a:r>
              <a:rPr lang="en-US" sz="800" b="0" dirty="0">
                <a:solidFill>
                  <a:srgbClr val="000000"/>
                </a:solidFill>
                <a:effectLst/>
                <a:latin typeface="Consolas" panose="020B0609020204030204" pitchFamily="49" charset="0"/>
              </a:rPr>
              <a:t> </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array</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m</a:t>
            </a:r>
            <a:r>
              <a:rPr lang="en-US" sz="800" b="0" dirty="0" err="1">
                <a:solidFill>
                  <a:srgbClr val="000000"/>
                </a:solidFill>
                <a:effectLst/>
                <a:latin typeface="Consolas" panose="020B0609020204030204" pitchFamily="49" charset="0"/>
              </a:rPr>
              <a:t>.predict</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feature_vec</a:t>
            </a: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for</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m</a:t>
            </a: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in</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.models</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else</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return</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.models</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a</a:t>
            </a:r>
            <a:r>
              <a:rPr lang="en-US" sz="800" b="0" dirty="0">
                <a:solidFill>
                  <a:srgbClr val="000000"/>
                </a:solidFill>
                <a:effectLst/>
                <a:latin typeface="Consolas" panose="020B0609020204030204" pitchFamily="49" charset="0"/>
              </a:rPr>
              <a:t>].predict([</a:t>
            </a:r>
            <a:r>
              <a:rPr lang="en-US" sz="800" b="0" dirty="0" err="1">
                <a:solidFill>
                  <a:srgbClr val="1F377F"/>
                </a:solidFill>
                <a:effectLst/>
                <a:latin typeface="Consolas" panose="020B0609020204030204" pitchFamily="49" charset="0"/>
              </a:rPr>
              <a:t>feature_vec</a:t>
            </a:r>
            <a:r>
              <a:rPr lang="en-US" sz="800" b="0" dirty="0">
                <a:solidFill>
                  <a:srgbClr val="000000"/>
                </a:solidFill>
                <a:effectLst/>
                <a:latin typeface="Consolas" panose="020B0609020204030204" pitchFamily="49" charset="0"/>
              </a:rPr>
              <a:t>])      </a:t>
            </a:r>
          </a:p>
          <a:p>
            <a:pPr>
              <a:lnSpc>
                <a:spcPts val="1425"/>
              </a:lnSpc>
            </a:pPr>
            <a:r>
              <a:rPr lang="en-US" sz="800" b="0" dirty="0">
                <a:solidFill>
                  <a:srgbClr val="000000"/>
                </a:solidFill>
                <a:effectLst/>
                <a:latin typeface="Consolas" panose="020B0609020204030204" pitchFamily="49" charset="0"/>
              </a:rPr>
              <a:t>    </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0000FF"/>
                </a:solidFill>
                <a:effectLst/>
                <a:latin typeface="Consolas" panose="020B0609020204030204" pitchFamily="49" charset="0"/>
              </a:rPr>
              <a:t>def</a:t>
            </a:r>
            <a:r>
              <a:rPr lang="en-US" sz="800" b="0" dirty="0">
                <a:solidFill>
                  <a:srgbClr val="000000"/>
                </a:solidFill>
                <a:effectLst/>
                <a:latin typeface="Consolas" panose="020B0609020204030204" pitchFamily="49" charset="0"/>
              </a:rPr>
              <a:t> </a:t>
            </a:r>
            <a:r>
              <a:rPr lang="en-US" sz="800" b="0" dirty="0">
                <a:solidFill>
                  <a:srgbClr val="74531F"/>
                </a:solidFill>
                <a:effectLst/>
                <a:latin typeface="Consolas" panose="020B0609020204030204" pitchFamily="49" charset="0"/>
              </a:rPr>
              <a:t>update</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self</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s</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a</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y</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feature_vec</a:t>
            </a:r>
            <a:r>
              <a:rPr lang="en-US" sz="800" b="0" dirty="0">
                <a:solidFill>
                  <a:srgbClr val="000000"/>
                </a:solidFill>
                <a:effectLst/>
                <a:latin typeface="Consolas" panose="020B0609020204030204" pitchFamily="49" charset="0"/>
              </a:rPr>
              <a:t> =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a:t>
            </a:r>
            <a:r>
              <a:rPr lang="en-US" sz="800" b="0" dirty="0" err="1">
                <a:solidFill>
                  <a:srgbClr val="74531F"/>
                </a:solidFill>
                <a:effectLst/>
                <a:latin typeface="Consolas" panose="020B0609020204030204" pitchFamily="49" charset="0"/>
              </a:rPr>
              <a:t>featurize_state</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s</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self</a:t>
            </a:r>
            <a:r>
              <a:rPr lang="en-US" sz="800" b="0" dirty="0" err="1">
                <a:solidFill>
                  <a:srgbClr val="000000"/>
                </a:solidFill>
                <a:effectLst/>
                <a:latin typeface="Consolas" panose="020B0609020204030204" pitchFamily="49" charset="0"/>
              </a:rPr>
              <a:t>.models</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a</a:t>
            </a:r>
            <a:r>
              <a:rPr lang="en-US" sz="800" b="0" dirty="0">
                <a:solidFill>
                  <a:srgbClr val="000000"/>
                </a:solidFill>
                <a:effectLst/>
                <a:latin typeface="Consolas" panose="020B0609020204030204" pitchFamily="49" charset="0"/>
              </a:rPr>
              <a:t>]).</a:t>
            </a:r>
            <a:r>
              <a:rPr lang="en-US" sz="800" b="0" dirty="0" err="1">
                <a:solidFill>
                  <a:srgbClr val="000000"/>
                </a:solidFill>
                <a:effectLst/>
                <a:latin typeface="Consolas" panose="020B0609020204030204" pitchFamily="49" charset="0"/>
              </a:rPr>
              <a:t>partial_fit</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feature_vec</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y</a:t>
            </a:r>
            <a:r>
              <a:rPr lang="en-US" sz="800" b="0" dirty="0">
                <a:solidFill>
                  <a:srgbClr val="000000"/>
                </a:solidFill>
                <a:effectLst/>
                <a:latin typeface="Consolas" panose="020B0609020204030204" pitchFamily="49" charset="0"/>
              </a:rPr>
              <a:t>])</a:t>
            </a:r>
            <a:endParaRPr lang="en-US" sz="800" dirty="0"/>
          </a:p>
        </p:txBody>
      </p:sp>
      <p:sp>
        <p:nvSpPr>
          <p:cNvPr id="3" name="Chỗ dành sẵn cho Số hiệu Bản chiếu 4">
            <a:extLst>
              <a:ext uri="{FF2B5EF4-FFF2-40B4-BE49-F238E27FC236}">
                <a16:creationId xmlns:a16="http://schemas.microsoft.com/office/drawing/2014/main" id="{A58CCE52-642A-BD72-DE69-081F82C87B3C}"/>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25</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1569251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971CE-FE16-7227-02C2-95034F36ECD3}"/>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638D4A97-6329-CFF2-D33D-5EE7C14861B2}"/>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61ECCD8D-913F-B2ED-B565-DBC1C0AE7CBA}"/>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99E2EAB7-0551-5CAF-5555-2F1FDEFC0978}"/>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8920DB1E-15FC-1B4B-D48E-F6066F3F4456}"/>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D4E37A83-976D-5183-59C9-167766E81488}"/>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Utility functions and classes</a:t>
            </a:r>
          </a:p>
        </p:txBody>
      </p:sp>
      <p:sp>
        <p:nvSpPr>
          <p:cNvPr id="5" name="Hộp Văn bản 2">
            <a:extLst>
              <a:ext uri="{FF2B5EF4-FFF2-40B4-BE49-F238E27FC236}">
                <a16:creationId xmlns:a16="http://schemas.microsoft.com/office/drawing/2014/main" id="{A9981A8D-95D3-8C14-CEB5-E040C8DCF9F9}"/>
              </a:ext>
            </a:extLst>
          </p:cNvPr>
          <p:cNvSpPr txBox="1"/>
          <p:nvPr/>
        </p:nvSpPr>
        <p:spPr>
          <a:xfrm>
            <a:off x="471042" y="1274754"/>
            <a:ext cx="8315833" cy="307777"/>
          </a:xfrm>
          <a:prstGeom prst="rect">
            <a:avLst/>
          </a:prstGeom>
          <a:noFill/>
        </p:spPr>
        <p:txBody>
          <a:bodyPr wrap="square">
            <a:spAutoFit/>
          </a:bodyPr>
          <a:lstStyle/>
          <a:p>
            <a:pPr>
              <a:spcAft>
                <a:spcPts val="600"/>
              </a:spcAft>
            </a:pPr>
            <a:r>
              <a:rPr lang="en-US"/>
              <a:t>First, let's go through some main functions and classes.</a:t>
            </a:r>
            <a:endParaRPr lang="en-US" altLang="en-US"/>
          </a:p>
        </p:txBody>
      </p:sp>
      <p:sp>
        <p:nvSpPr>
          <p:cNvPr id="21" name="TextBox 20">
            <a:extLst>
              <a:ext uri="{FF2B5EF4-FFF2-40B4-BE49-F238E27FC236}">
                <a16:creationId xmlns:a16="http://schemas.microsoft.com/office/drawing/2014/main" id="{13EC7A1E-588E-33FD-3774-EE215C0FE168}"/>
              </a:ext>
            </a:extLst>
          </p:cNvPr>
          <p:cNvSpPr txBox="1"/>
          <p:nvPr/>
        </p:nvSpPr>
        <p:spPr>
          <a:xfrm>
            <a:off x="537250" y="1947424"/>
            <a:ext cx="3830260" cy="1696234"/>
          </a:xfrm>
          <a:prstGeom prst="rect">
            <a:avLst/>
          </a:prstGeom>
          <a:noFill/>
        </p:spPr>
        <p:txBody>
          <a:bodyPr wrap="square">
            <a:spAutoFit/>
          </a:bodyPr>
          <a:lstStyle/>
          <a:p>
            <a:pPr>
              <a:lnSpc>
                <a:spcPts val="1425"/>
              </a:lnSpc>
            </a:pPr>
            <a:r>
              <a:rPr lang="en-US" sz="800" b="0" dirty="0">
                <a:solidFill>
                  <a:srgbClr val="008000"/>
                </a:solidFill>
                <a:effectLst/>
                <a:latin typeface="Consolas" panose="020B0609020204030204" pitchFamily="49" charset="0"/>
              </a:rPr>
              <a:t># Returns a e-</a:t>
            </a:r>
            <a:r>
              <a:rPr lang="en-US" sz="800" b="0" dirty="0" err="1">
                <a:solidFill>
                  <a:srgbClr val="008000"/>
                </a:solidFill>
                <a:effectLst/>
                <a:latin typeface="Consolas" panose="020B0609020204030204" pitchFamily="49" charset="0"/>
              </a:rPr>
              <a:t>greeedy</a:t>
            </a:r>
            <a:r>
              <a:rPr lang="en-US" sz="800" b="0" dirty="0">
                <a:solidFill>
                  <a:srgbClr val="008000"/>
                </a:solidFill>
                <a:effectLst/>
                <a:latin typeface="Consolas" panose="020B0609020204030204" pitchFamily="49" charset="0"/>
              </a:rPr>
              <a:t> policy</a:t>
            </a:r>
            <a:endParaRPr lang="en-US" sz="800" b="0" dirty="0">
              <a:solidFill>
                <a:srgbClr val="0000FF"/>
              </a:solidFill>
              <a:effectLst/>
              <a:latin typeface="Consolas" panose="020B0609020204030204" pitchFamily="49" charset="0"/>
            </a:endParaRPr>
          </a:p>
          <a:p>
            <a:pPr>
              <a:lnSpc>
                <a:spcPts val="1425"/>
              </a:lnSpc>
            </a:pPr>
            <a:r>
              <a:rPr lang="en-US" sz="800" b="0" dirty="0">
                <a:solidFill>
                  <a:srgbClr val="0000FF"/>
                </a:solidFill>
                <a:effectLst/>
                <a:latin typeface="Consolas" panose="020B0609020204030204" pitchFamily="49" charset="0"/>
              </a:rPr>
              <a:t>def</a:t>
            </a:r>
            <a:r>
              <a:rPr lang="en-US" sz="800" b="0" dirty="0">
                <a:solidFill>
                  <a:srgbClr val="000000"/>
                </a:solidFill>
                <a:effectLst/>
                <a:latin typeface="Consolas" panose="020B0609020204030204" pitchFamily="49" charset="0"/>
              </a:rPr>
              <a:t> </a:t>
            </a:r>
            <a:r>
              <a:rPr lang="en-US" sz="800" b="0" dirty="0" err="1">
                <a:solidFill>
                  <a:srgbClr val="74531F"/>
                </a:solidFill>
                <a:effectLst/>
                <a:latin typeface="Consolas" panose="020B0609020204030204" pitchFamily="49" charset="0"/>
              </a:rPr>
              <a:t>epsilon_greedy_policy</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observation</a:t>
            </a:r>
            <a:r>
              <a:rPr lang="en-US" sz="800" b="0" dirty="0" err="1">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estimator</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epsilon</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nA</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ones</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nA</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dtype</a:t>
            </a:r>
            <a:r>
              <a:rPr lang="en-US" sz="800" b="0" dirty="0">
                <a:solidFill>
                  <a:srgbClr val="000000"/>
                </a:solidFill>
                <a:effectLst/>
                <a:latin typeface="Consolas" panose="020B0609020204030204" pitchFamily="49" charset="0"/>
              </a:rPr>
              <a:t>=</a:t>
            </a:r>
            <a:r>
              <a:rPr lang="en-US" sz="800" b="0" dirty="0">
                <a:solidFill>
                  <a:srgbClr val="2B91AF"/>
                </a:solidFill>
                <a:effectLst/>
                <a:latin typeface="Consolas" panose="020B0609020204030204" pitchFamily="49" charset="0"/>
              </a:rPr>
              <a:t>float</a:t>
            </a:r>
            <a:r>
              <a:rPr lang="en-US" sz="800" b="0" dirty="0">
                <a:solidFill>
                  <a:srgbClr val="000000"/>
                </a:solidFill>
                <a:effectLst/>
                <a:latin typeface="Consolas" panose="020B0609020204030204" pitchFamily="49" charset="0"/>
              </a:rPr>
              <a:t>) </a:t>
            </a:r>
            <a:r>
              <a:rPr lang="en-US" sz="800" b="0" dirty="0">
                <a:solidFill>
                  <a:srgbClr val="74531F"/>
                </a:solidFill>
                <a:effectLst/>
                <a:latin typeface="Consolas" panose="020B0609020204030204" pitchFamily="49" charset="0"/>
              </a:rPr>
              <a:t>*</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epsilon</a:t>
            </a:r>
            <a:r>
              <a:rPr lang="en-US" sz="800" b="0" dirty="0">
                <a:solidFill>
                  <a:srgbClr val="000000"/>
                </a:solidFill>
                <a:effectLst/>
                <a:latin typeface="Consolas" panose="020B0609020204030204" pitchFamily="49" charset="0"/>
              </a:rPr>
              <a:t> / </a:t>
            </a:r>
            <a:r>
              <a:rPr lang="en-US" sz="800" b="0" dirty="0" err="1">
                <a:solidFill>
                  <a:srgbClr val="808080"/>
                </a:solidFill>
                <a:effectLst/>
                <a:latin typeface="Consolas" panose="020B0609020204030204" pitchFamily="49" charset="0"/>
              </a:rPr>
              <a:t>nA</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q_values</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estimator</a:t>
            </a:r>
            <a:r>
              <a:rPr lang="en-US" sz="800" b="0" dirty="0" err="1">
                <a:solidFill>
                  <a:srgbClr val="000000"/>
                </a:solidFill>
                <a:effectLst/>
                <a:latin typeface="Consolas" panose="020B0609020204030204" pitchFamily="49" charset="0"/>
              </a:rPr>
              <a:t>.predict</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observation</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best_action</a:t>
            </a:r>
            <a:r>
              <a:rPr lang="en-US" sz="800" b="0" dirty="0">
                <a:solidFill>
                  <a:srgbClr val="000000"/>
                </a:solidFill>
                <a:effectLst/>
                <a:latin typeface="Consolas" panose="020B0609020204030204" pitchFamily="49" charset="0"/>
              </a:rPr>
              <a:t>=</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argmax</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q_values</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a:t>
            </a:r>
            <a:r>
              <a:rPr lang="en-US" sz="800" b="0" dirty="0" err="1">
                <a:solidFill>
                  <a:srgbClr val="1F377F"/>
                </a:solidFill>
                <a:effectLst/>
                <a:latin typeface="Consolas" panose="020B0609020204030204" pitchFamily="49" charset="0"/>
              </a:rPr>
              <a:t>best_action</a:t>
            </a:r>
            <a:r>
              <a:rPr lang="en-US" sz="800" b="0" dirty="0">
                <a:solidFill>
                  <a:srgbClr val="000000"/>
                </a:solidFill>
                <a:effectLst/>
                <a:latin typeface="Consolas" panose="020B0609020204030204" pitchFamily="49" charset="0"/>
              </a:rPr>
              <a:t>] += (</a:t>
            </a:r>
            <a:r>
              <a:rPr lang="en-US" sz="800" b="0" dirty="0">
                <a:solidFill>
                  <a:srgbClr val="098658"/>
                </a:solidFill>
                <a:effectLst/>
                <a:latin typeface="Consolas" panose="020B0609020204030204" pitchFamily="49" charset="0"/>
              </a:rPr>
              <a:t>1.0</a:t>
            </a:r>
            <a:r>
              <a:rPr lang="en-US" sz="800" b="0" dirty="0">
                <a:solidFill>
                  <a:srgbClr val="000000"/>
                </a:solidFill>
                <a:effectLst/>
                <a:latin typeface="Consolas" panose="020B0609020204030204" pitchFamily="49" charset="0"/>
              </a:rPr>
              <a:t> - </a:t>
            </a:r>
            <a:r>
              <a:rPr lang="en-US" sz="800" b="0" dirty="0">
                <a:solidFill>
                  <a:srgbClr val="808080"/>
                </a:solidFill>
                <a:effectLst/>
                <a:latin typeface="Consolas" panose="020B0609020204030204" pitchFamily="49" charset="0"/>
              </a:rPr>
              <a:t>epsilon</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return</a:t>
            </a:r>
            <a:r>
              <a:rPr lang="en-US" sz="800" b="0" dirty="0">
                <a:solidFill>
                  <a:srgbClr val="000000"/>
                </a:solidFill>
                <a:effectLst/>
                <a:latin typeface="Consolas" panose="020B0609020204030204" pitchFamily="49" charset="0"/>
              </a:rPr>
              <a:t> A</a:t>
            </a:r>
          </a:p>
          <a:p>
            <a:pPr>
              <a:lnSpc>
                <a:spcPts val="1425"/>
              </a:lnSpc>
            </a:pPr>
            <a:br>
              <a:rPr lang="en-US" sz="800" b="0" dirty="0">
                <a:solidFill>
                  <a:srgbClr val="000000"/>
                </a:solidFill>
                <a:effectLst/>
                <a:latin typeface="Consolas" panose="020B0609020204030204" pitchFamily="49" charset="0"/>
              </a:rPr>
            </a:br>
            <a:endParaRPr lang="en-US" sz="800" b="0" dirty="0">
              <a:solidFill>
                <a:srgbClr val="000000"/>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EC0BF759-BFA5-A8F1-9BA6-09536682B159}"/>
              </a:ext>
            </a:extLst>
          </p:cNvPr>
          <p:cNvSpPr txBox="1"/>
          <p:nvPr/>
        </p:nvSpPr>
        <p:spPr>
          <a:xfrm>
            <a:off x="4309944" y="1947424"/>
            <a:ext cx="4365172" cy="1689052"/>
          </a:xfrm>
          <a:prstGeom prst="rect">
            <a:avLst/>
          </a:prstGeom>
          <a:noFill/>
        </p:spPr>
        <p:txBody>
          <a:bodyPr wrap="square">
            <a:spAutoFit/>
          </a:bodyPr>
          <a:lstStyle/>
          <a:p>
            <a:pPr>
              <a:lnSpc>
                <a:spcPts val="1425"/>
              </a:lnSpc>
            </a:pPr>
            <a:r>
              <a:rPr lang="en-US" sz="800" b="0" dirty="0">
                <a:solidFill>
                  <a:srgbClr val="008000"/>
                </a:solidFill>
                <a:effectLst/>
                <a:latin typeface="Consolas" panose="020B0609020204030204" pitchFamily="49" charset="0"/>
              </a:rPr>
              <a:t># Returns a function for generating greedy policy for a state/observation.</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FF"/>
                </a:solidFill>
                <a:effectLst/>
                <a:latin typeface="Consolas" panose="020B0609020204030204" pitchFamily="49" charset="0"/>
              </a:rPr>
              <a:t>def</a:t>
            </a:r>
            <a:r>
              <a:rPr lang="en-US" sz="800" b="0" dirty="0">
                <a:solidFill>
                  <a:srgbClr val="000000"/>
                </a:solidFill>
                <a:effectLst/>
                <a:latin typeface="Consolas" panose="020B0609020204030204" pitchFamily="49" charset="0"/>
              </a:rPr>
              <a:t> </a:t>
            </a:r>
            <a:r>
              <a:rPr lang="en-US" sz="800" b="0" dirty="0" err="1">
                <a:solidFill>
                  <a:srgbClr val="74531F"/>
                </a:solidFill>
                <a:effectLst/>
                <a:latin typeface="Consolas" panose="020B0609020204030204" pitchFamily="49" charset="0"/>
              </a:rPr>
              <a:t>greedy_policy</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estimator</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nA</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0000FF"/>
                </a:solidFill>
                <a:effectLst/>
                <a:latin typeface="Consolas" panose="020B0609020204030204" pitchFamily="49" charset="0"/>
              </a:rPr>
              <a:t>def</a:t>
            </a:r>
            <a:r>
              <a:rPr lang="en-US" sz="800" b="0" dirty="0">
                <a:solidFill>
                  <a:srgbClr val="000000"/>
                </a:solidFill>
                <a:effectLst/>
                <a:latin typeface="Consolas" panose="020B0609020204030204" pitchFamily="49" charset="0"/>
              </a:rPr>
              <a:t> </a:t>
            </a:r>
            <a:r>
              <a:rPr lang="en-US" sz="800" b="0" dirty="0" err="1">
                <a:solidFill>
                  <a:srgbClr val="74531F"/>
                </a:solidFill>
                <a:effectLst/>
                <a:latin typeface="Consolas" panose="020B0609020204030204" pitchFamily="49" charset="0"/>
              </a:rPr>
              <a:t>policy_maker</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observation</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zeros</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nA</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dtype</a:t>
            </a:r>
            <a:r>
              <a:rPr lang="en-US" sz="800" b="0" dirty="0">
                <a:solidFill>
                  <a:srgbClr val="000000"/>
                </a:solidFill>
                <a:effectLst/>
                <a:latin typeface="Consolas" panose="020B0609020204030204" pitchFamily="49" charset="0"/>
              </a:rPr>
              <a:t>=</a:t>
            </a:r>
            <a:r>
              <a:rPr lang="en-US" sz="800" b="0" dirty="0">
                <a:solidFill>
                  <a:srgbClr val="2B91AF"/>
                </a:solidFill>
                <a:effectLst/>
                <a:latin typeface="Consolas" panose="020B0609020204030204" pitchFamily="49" charset="0"/>
              </a:rPr>
              <a:t>float</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q_values</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estimator</a:t>
            </a:r>
            <a:r>
              <a:rPr lang="en-US" sz="800" b="0" dirty="0" err="1">
                <a:solidFill>
                  <a:srgbClr val="000000"/>
                </a:solidFill>
                <a:effectLst/>
                <a:latin typeface="Consolas" panose="020B0609020204030204" pitchFamily="49" charset="0"/>
              </a:rPr>
              <a:t>.predict</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observation</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best_action</a:t>
            </a:r>
            <a:r>
              <a:rPr lang="en-US" sz="800" b="0" dirty="0">
                <a:solidFill>
                  <a:srgbClr val="000000"/>
                </a:solidFill>
                <a:effectLst/>
                <a:latin typeface="Consolas" panose="020B0609020204030204" pitchFamily="49" charset="0"/>
              </a:rPr>
              <a:t>=</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argmax</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q_values</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a:t>
            </a:r>
            <a:r>
              <a:rPr lang="en-US" sz="800" b="0" dirty="0" err="1">
                <a:solidFill>
                  <a:srgbClr val="1F377F"/>
                </a:solidFill>
                <a:effectLst/>
                <a:latin typeface="Consolas" panose="020B0609020204030204" pitchFamily="49" charset="0"/>
              </a:rPr>
              <a:t>best_action</a:t>
            </a:r>
            <a:r>
              <a:rPr lang="en-US" sz="800" b="0" dirty="0">
                <a:solidFill>
                  <a:srgbClr val="000000"/>
                </a:solidFill>
                <a:effectLst/>
                <a:latin typeface="Consolas" panose="020B0609020204030204" pitchFamily="49" charset="0"/>
              </a:rPr>
              <a:t>] += (</a:t>
            </a:r>
            <a:r>
              <a:rPr lang="en-US" sz="800" b="0" dirty="0">
                <a:solidFill>
                  <a:srgbClr val="098658"/>
                </a:solidFill>
                <a:effectLst/>
                <a:latin typeface="Consolas" panose="020B0609020204030204" pitchFamily="49" charset="0"/>
              </a:rPr>
              <a:t>1.0</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return</a:t>
            </a:r>
            <a:r>
              <a:rPr lang="en-US" sz="800" b="0" dirty="0">
                <a:solidFill>
                  <a:srgbClr val="000000"/>
                </a:solidFill>
                <a:effectLst/>
                <a:latin typeface="Consolas" panose="020B0609020204030204" pitchFamily="49" charset="0"/>
              </a:rPr>
              <a:t> A</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return</a:t>
            </a:r>
            <a:r>
              <a:rPr lang="en-US" sz="800" b="0" dirty="0">
                <a:solidFill>
                  <a:srgbClr val="000000"/>
                </a:solidFill>
                <a:effectLst/>
                <a:latin typeface="Consolas" panose="020B0609020204030204" pitchFamily="49" charset="0"/>
              </a:rPr>
              <a:t> </a:t>
            </a:r>
            <a:r>
              <a:rPr lang="en-US" sz="800" b="0" dirty="0" err="1">
                <a:solidFill>
                  <a:srgbClr val="74531F"/>
                </a:solidFill>
                <a:effectLst/>
                <a:latin typeface="Consolas" panose="020B0609020204030204" pitchFamily="49" charset="0"/>
              </a:rPr>
              <a:t>policy_maker</a:t>
            </a:r>
            <a:endParaRPr lang="en-US" sz="800" dirty="0"/>
          </a:p>
        </p:txBody>
      </p:sp>
      <p:sp>
        <p:nvSpPr>
          <p:cNvPr id="3" name="Chỗ dành sẵn cho Số hiệu Bản chiếu 4">
            <a:extLst>
              <a:ext uri="{FF2B5EF4-FFF2-40B4-BE49-F238E27FC236}">
                <a16:creationId xmlns:a16="http://schemas.microsoft.com/office/drawing/2014/main" id="{3B492339-A995-E248-974F-4D100E96D9DE}"/>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26</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3830858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93BAB-A6F2-155D-4306-7E5FF8C72AC5}"/>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60CD0807-B078-2EE4-CA14-3D2FFC751E04}"/>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4CD2E2F7-5D7D-15C9-CE59-7DB59E30046A}"/>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C0028D06-293F-B2CE-EBC6-B6F75DA5C522}"/>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C6EC16AE-EBE7-757F-3C43-709EB44780FC}"/>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EF4530D4-ADA1-2A39-663C-35FDE145964C}"/>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Utility functions and classes</a:t>
            </a:r>
          </a:p>
        </p:txBody>
      </p:sp>
      <p:sp>
        <p:nvSpPr>
          <p:cNvPr id="4" name="TextBox 3">
            <a:extLst>
              <a:ext uri="{FF2B5EF4-FFF2-40B4-BE49-F238E27FC236}">
                <a16:creationId xmlns:a16="http://schemas.microsoft.com/office/drawing/2014/main" id="{E54D5C93-179A-D133-426F-A1D9B6C7A213}"/>
              </a:ext>
            </a:extLst>
          </p:cNvPr>
          <p:cNvSpPr txBox="1"/>
          <p:nvPr/>
        </p:nvSpPr>
        <p:spPr>
          <a:xfrm>
            <a:off x="615820" y="1720926"/>
            <a:ext cx="7762937" cy="3305520"/>
          </a:xfrm>
          <a:prstGeom prst="rect">
            <a:avLst/>
          </a:prstGeom>
          <a:noFill/>
        </p:spPr>
        <p:txBody>
          <a:bodyPr wrap="square">
            <a:spAutoFit/>
          </a:bodyPr>
          <a:lstStyle/>
          <a:p>
            <a:pPr>
              <a:lnSpc>
                <a:spcPts val="1425"/>
              </a:lnSpc>
            </a:pPr>
            <a:r>
              <a:rPr lang="en-US" sz="800" b="0" dirty="0">
                <a:solidFill>
                  <a:srgbClr val="0000FF"/>
                </a:solidFill>
                <a:effectLst/>
                <a:latin typeface="Consolas" panose="020B0609020204030204" pitchFamily="49" charset="0"/>
              </a:rPr>
              <a:t>def</a:t>
            </a:r>
            <a:r>
              <a:rPr lang="en-US" sz="800" b="0" dirty="0">
                <a:solidFill>
                  <a:srgbClr val="000000"/>
                </a:solidFill>
                <a:effectLst/>
                <a:latin typeface="Consolas" panose="020B0609020204030204" pitchFamily="49" charset="0"/>
              </a:rPr>
              <a:t> </a:t>
            </a:r>
            <a:r>
              <a:rPr lang="en-US" sz="800" b="0" dirty="0" err="1">
                <a:solidFill>
                  <a:srgbClr val="74531F"/>
                </a:solidFill>
                <a:effectLst/>
                <a:latin typeface="Consolas" panose="020B0609020204030204" pitchFamily="49" charset="0"/>
              </a:rPr>
              <a:t>q_learning_best_policy</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env</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estimator</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num_episodes</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discount_factor</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1.0</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epsilon</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0.0</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epsilon_decay</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1.0</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stats</a:t>
            </a:r>
            <a:r>
              <a:rPr lang="en-US" sz="800" b="0" dirty="0">
                <a:solidFill>
                  <a:srgbClr val="000000"/>
                </a:solidFill>
                <a:effectLst/>
                <a:latin typeface="Consolas" panose="020B0609020204030204" pitchFamily="49" charset="0"/>
              </a:rPr>
              <a:t>= </a:t>
            </a:r>
            <a:r>
              <a:rPr lang="en-US" sz="800" b="0" dirty="0" err="1">
                <a:solidFill>
                  <a:srgbClr val="000000"/>
                </a:solidFill>
                <a:effectLst/>
                <a:latin typeface="Consolas" panose="020B0609020204030204" pitchFamily="49" charset="0"/>
              </a:rPr>
              <a:t>plotting.EpisodeStats</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episode_lengths</a:t>
            </a:r>
            <a:r>
              <a:rPr lang="en-US" sz="800" b="0" dirty="0">
                <a:solidFill>
                  <a:srgbClr val="000000"/>
                </a:solidFill>
                <a:effectLst/>
                <a:latin typeface="Consolas" panose="020B0609020204030204" pitchFamily="49" charset="0"/>
              </a:rPr>
              <a:t>= </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zeros</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num_episodes</a:t>
            </a: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episode_rewards</a:t>
            </a:r>
            <a:r>
              <a:rPr lang="en-US" sz="800" b="0" dirty="0">
                <a:solidFill>
                  <a:srgbClr val="000000"/>
                </a:solidFill>
                <a:effectLst/>
                <a:latin typeface="Consolas" panose="020B0609020204030204" pitchFamily="49" charset="0"/>
              </a:rPr>
              <a:t> = </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zeros</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num_episodes</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for</a:t>
            </a: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i</a:t>
            </a:r>
            <a:r>
              <a:rPr lang="en-US" sz="800" b="0" dirty="0">
                <a:solidFill>
                  <a:srgbClr val="000000"/>
                </a:solidFill>
                <a:effectLst/>
                <a:latin typeface="Consolas" panose="020B0609020204030204" pitchFamily="49" charset="0"/>
              </a:rPr>
              <a:t> </a:t>
            </a:r>
            <a:r>
              <a:rPr lang="en-US" sz="800" b="0" dirty="0">
                <a:solidFill>
                  <a:srgbClr val="74531F"/>
                </a:solidFill>
                <a:effectLst/>
                <a:latin typeface="Consolas" panose="020B0609020204030204" pitchFamily="49" charset="0"/>
              </a:rPr>
              <a:t>in</a:t>
            </a:r>
            <a:r>
              <a:rPr lang="en-US" sz="800" b="0" dirty="0">
                <a:solidFill>
                  <a:srgbClr val="000000"/>
                </a:solidFill>
                <a:effectLst/>
                <a:latin typeface="Consolas" panose="020B0609020204030204" pitchFamily="49" charset="0"/>
              </a:rPr>
              <a:t> </a:t>
            </a:r>
            <a:r>
              <a:rPr lang="en-US" sz="800" b="0" dirty="0" err="1">
                <a:solidFill>
                  <a:srgbClr val="2B91AF"/>
                </a:solidFill>
                <a:effectLst/>
                <a:latin typeface="Consolas" panose="020B0609020204030204" pitchFamily="49" charset="0"/>
              </a:rPr>
              <a:t>tqdm</a:t>
            </a:r>
            <a:r>
              <a:rPr lang="en-US" sz="800" b="0" dirty="0">
                <a:solidFill>
                  <a:srgbClr val="000000"/>
                </a:solidFill>
                <a:effectLst/>
                <a:latin typeface="Consolas" panose="020B0609020204030204" pitchFamily="49" charset="0"/>
              </a:rPr>
              <a:t>(</a:t>
            </a:r>
            <a:r>
              <a:rPr lang="en-US" sz="800" b="0" dirty="0">
                <a:solidFill>
                  <a:srgbClr val="2B91AF"/>
                </a:solidFill>
                <a:effectLst/>
                <a:latin typeface="Consolas" panose="020B0609020204030204" pitchFamily="49" charset="0"/>
              </a:rPr>
              <a:t>range</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num_episodes</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state</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env</a:t>
            </a:r>
            <a:r>
              <a:rPr lang="en-US" sz="800" b="0" dirty="0" err="1">
                <a:solidFill>
                  <a:srgbClr val="000000"/>
                </a:solidFill>
                <a:effectLst/>
                <a:latin typeface="Consolas" panose="020B0609020204030204" pitchFamily="49" charset="0"/>
              </a:rPr>
              <a:t>.reset</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done</a:t>
            </a:r>
            <a:r>
              <a:rPr lang="en-US" sz="800" b="0" dirty="0">
                <a:solidFill>
                  <a:srgbClr val="000000"/>
                </a:solidFill>
                <a:effectLst/>
                <a:latin typeface="Consolas" panose="020B0609020204030204" pitchFamily="49" charset="0"/>
              </a:rPr>
              <a:t>= </a:t>
            </a:r>
            <a:r>
              <a:rPr lang="en-US" sz="800" b="0" dirty="0">
                <a:solidFill>
                  <a:srgbClr val="0000FF"/>
                </a:solidFill>
                <a:effectLst/>
                <a:latin typeface="Consolas" panose="020B0609020204030204" pitchFamily="49" charset="0"/>
              </a:rPr>
              <a:t>False</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d</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0</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while</a:t>
            </a:r>
            <a:r>
              <a:rPr lang="en-US" sz="800" b="0" dirty="0">
                <a:solidFill>
                  <a:srgbClr val="000000"/>
                </a:solidFill>
                <a:effectLst/>
                <a:latin typeface="Consolas" panose="020B0609020204030204" pitchFamily="49" charset="0"/>
              </a:rPr>
              <a:t> </a:t>
            </a:r>
            <a:r>
              <a:rPr lang="en-US" sz="800" b="0" dirty="0">
                <a:solidFill>
                  <a:srgbClr val="0000FF"/>
                </a:solidFill>
                <a:effectLst/>
                <a:latin typeface="Consolas" panose="020B0609020204030204" pitchFamily="49" charset="0"/>
              </a:rPr>
              <a:t>not</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done</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prob</a:t>
            </a:r>
            <a:r>
              <a:rPr lang="en-US" sz="800" b="0" dirty="0">
                <a:solidFill>
                  <a:srgbClr val="000000"/>
                </a:solidFill>
                <a:effectLst/>
                <a:latin typeface="Consolas" panose="020B0609020204030204" pitchFamily="49" charset="0"/>
              </a:rPr>
              <a:t> = </a:t>
            </a:r>
            <a:r>
              <a:rPr lang="en-US" sz="800" b="0" dirty="0" err="1">
                <a:solidFill>
                  <a:srgbClr val="74531F"/>
                </a:solidFill>
                <a:effectLst/>
                <a:latin typeface="Consolas" panose="020B0609020204030204" pitchFamily="49" charset="0"/>
              </a:rPr>
              <a:t>epsilon_greedy_policy</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state</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estimator</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epsilon</a:t>
            </a:r>
            <a:r>
              <a:rPr lang="en-US" sz="800" b="0" dirty="0">
                <a:solidFill>
                  <a:srgbClr val="000000"/>
                </a:solidFill>
                <a:effectLst/>
                <a:latin typeface="Consolas" panose="020B0609020204030204" pitchFamily="49" charset="0"/>
              </a:rPr>
              <a:t> * </a:t>
            </a:r>
            <a:r>
              <a:rPr lang="en-US" sz="800" b="0" dirty="0" err="1">
                <a:solidFill>
                  <a:srgbClr val="808080"/>
                </a:solidFill>
                <a:effectLst/>
                <a:latin typeface="Consolas" panose="020B0609020204030204" pitchFamily="49" charset="0"/>
              </a:rPr>
              <a:t>epsilon_decay</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i</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env</a:t>
            </a:r>
            <a:r>
              <a:rPr lang="en-US" sz="800" b="0" dirty="0" err="1">
                <a:solidFill>
                  <a:srgbClr val="000000"/>
                </a:solidFill>
                <a:effectLst/>
                <a:latin typeface="Consolas" panose="020B0609020204030204" pitchFamily="49" charset="0"/>
              </a:rPr>
              <a:t>.action_space.n</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action</a:t>
            </a:r>
            <a:r>
              <a:rPr lang="en-US" sz="800" b="0" dirty="0">
                <a:solidFill>
                  <a:srgbClr val="000000"/>
                </a:solidFill>
                <a:effectLst/>
                <a:latin typeface="Consolas" panose="020B0609020204030204" pitchFamily="49" charset="0"/>
              </a:rPr>
              <a:t> = </a:t>
            </a:r>
            <a:r>
              <a:rPr lang="en-US" sz="800" b="0" dirty="0" err="1">
                <a:solidFill>
                  <a:srgbClr val="000000"/>
                </a:solidFill>
                <a:effectLst/>
                <a:latin typeface="Consolas" panose="020B0609020204030204" pitchFamily="49" charset="0"/>
              </a:rPr>
              <a:t>np.random.choice</a:t>
            </a:r>
            <a:r>
              <a:rPr lang="en-US" sz="800" b="0" dirty="0">
                <a:solidFill>
                  <a:srgbClr val="000000"/>
                </a:solidFill>
                <a:effectLst/>
                <a:latin typeface="Consolas" panose="020B0609020204030204" pitchFamily="49" charset="0"/>
              </a:rPr>
              <a:t>(</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arange</a:t>
            </a:r>
            <a:r>
              <a:rPr lang="en-US" sz="800" b="0" dirty="0">
                <a:solidFill>
                  <a:srgbClr val="000000"/>
                </a:solidFill>
                <a:effectLst/>
                <a:latin typeface="Consolas" panose="020B0609020204030204" pitchFamily="49" charset="0"/>
              </a:rPr>
              <a:t>(</a:t>
            </a:r>
            <a:r>
              <a:rPr lang="en-US" sz="800" b="0" dirty="0" err="1">
                <a:solidFill>
                  <a:srgbClr val="74531F"/>
                </a:solidFill>
                <a:effectLst/>
                <a:latin typeface="Consolas" panose="020B0609020204030204" pitchFamily="49" charset="0"/>
              </a:rPr>
              <a:t>len</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prob</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p</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prob</a:t>
            </a:r>
            <a:r>
              <a:rPr lang="en-US" sz="800" b="0" dirty="0">
                <a:solidFill>
                  <a:srgbClr val="000000"/>
                </a:solidFill>
                <a:effectLst/>
                <a:latin typeface="Consolas" panose="020B0609020204030204" pitchFamily="49" charset="0"/>
              </a:rPr>
              <a:t> )</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next_state</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reward</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done</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_</a:t>
            </a:r>
            <a:r>
              <a:rPr lang="en-US" sz="800" b="0" dirty="0">
                <a:solidFill>
                  <a:srgbClr val="000000"/>
                </a:solidFill>
                <a:effectLst/>
                <a:latin typeface="Consolas" panose="020B0609020204030204" pitchFamily="49" charset="0"/>
              </a:rPr>
              <a:t> = </a:t>
            </a:r>
            <a:r>
              <a:rPr lang="en-US" sz="800" b="0" dirty="0" err="1">
                <a:solidFill>
                  <a:srgbClr val="808080"/>
                </a:solidFill>
                <a:effectLst/>
                <a:latin typeface="Consolas" panose="020B0609020204030204" pitchFamily="49" charset="0"/>
              </a:rPr>
              <a:t>env</a:t>
            </a:r>
            <a:r>
              <a:rPr lang="en-US" sz="800" b="0" dirty="0" err="1">
                <a:solidFill>
                  <a:srgbClr val="000000"/>
                </a:solidFill>
                <a:effectLst/>
                <a:latin typeface="Consolas" panose="020B0609020204030204" pitchFamily="49" charset="0"/>
              </a:rPr>
              <a:t>.step</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action</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stats</a:t>
            </a:r>
            <a:r>
              <a:rPr lang="en-US" sz="800" b="0" dirty="0" err="1">
                <a:solidFill>
                  <a:srgbClr val="000000"/>
                </a:solidFill>
                <a:effectLst/>
                <a:latin typeface="Consolas" panose="020B0609020204030204" pitchFamily="49" charset="0"/>
              </a:rPr>
              <a:t>.episode_rewards</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i</a:t>
            </a:r>
            <a:r>
              <a:rPr lang="en-US" sz="800" b="0" dirty="0">
                <a:solidFill>
                  <a:srgbClr val="000000"/>
                </a:solidFill>
                <a:effectLst/>
                <a:latin typeface="Consolas" panose="020B0609020204030204" pitchFamily="49" charset="0"/>
              </a:rPr>
              <a:t>] += </a:t>
            </a:r>
            <a:r>
              <a:rPr lang="en-US" sz="800" b="0" dirty="0">
                <a:solidFill>
                  <a:srgbClr val="1F377F"/>
                </a:solidFill>
                <a:effectLst/>
                <a:latin typeface="Consolas" panose="020B0609020204030204" pitchFamily="49" charset="0"/>
              </a:rPr>
              <a:t>reward</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stats</a:t>
            </a:r>
            <a:r>
              <a:rPr lang="en-US" sz="800" b="0" dirty="0" err="1">
                <a:solidFill>
                  <a:srgbClr val="000000"/>
                </a:solidFill>
                <a:effectLst/>
                <a:latin typeface="Consolas" panose="020B0609020204030204" pitchFamily="49" charset="0"/>
              </a:rPr>
              <a:t>.episode_lengths</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i</a:t>
            </a:r>
            <a:r>
              <a:rPr lang="en-US" sz="800" b="0" dirty="0">
                <a:solidFill>
                  <a:srgbClr val="000000"/>
                </a:solidFill>
                <a:effectLst/>
                <a:latin typeface="Consolas" panose="020B0609020204030204" pitchFamily="49" charset="0"/>
              </a:rPr>
              <a:t>] += </a:t>
            </a:r>
            <a:r>
              <a:rPr lang="en-US" sz="800" b="0" dirty="0">
                <a:solidFill>
                  <a:srgbClr val="098658"/>
                </a:solidFill>
                <a:effectLst/>
                <a:latin typeface="Consolas" panose="020B0609020204030204" pitchFamily="49" charset="0"/>
              </a:rPr>
              <a:t>1</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q_values_next</a:t>
            </a:r>
            <a:r>
              <a:rPr lang="en-US" sz="800" b="0" dirty="0">
                <a:solidFill>
                  <a:srgbClr val="000000"/>
                </a:solidFill>
                <a:effectLst/>
                <a:latin typeface="Consolas" panose="020B0609020204030204" pitchFamily="49" charset="0"/>
              </a:rPr>
              <a:t> = </a:t>
            </a:r>
            <a:r>
              <a:rPr lang="en-US" sz="800" b="0" dirty="0" err="1">
                <a:solidFill>
                  <a:srgbClr val="808080"/>
                </a:solidFill>
                <a:effectLst/>
                <a:latin typeface="Consolas" panose="020B0609020204030204" pitchFamily="49" charset="0"/>
              </a:rPr>
              <a:t>estimator</a:t>
            </a:r>
            <a:r>
              <a:rPr lang="en-US" sz="800" b="0" dirty="0" err="1">
                <a:solidFill>
                  <a:srgbClr val="000000"/>
                </a:solidFill>
                <a:effectLst/>
                <a:latin typeface="Consolas" panose="020B0609020204030204" pitchFamily="49" charset="0"/>
              </a:rPr>
              <a:t>.predict</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next_state</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td_target</a:t>
            </a:r>
            <a:r>
              <a:rPr lang="en-US" sz="800" b="0" dirty="0">
                <a:solidFill>
                  <a:srgbClr val="000000"/>
                </a:solidFill>
                <a:effectLst/>
                <a:latin typeface="Consolas" panose="020B0609020204030204" pitchFamily="49" charset="0"/>
              </a:rPr>
              <a:t> = </a:t>
            </a:r>
            <a:r>
              <a:rPr lang="en-US" sz="800" b="0" dirty="0">
                <a:solidFill>
                  <a:srgbClr val="1F377F"/>
                </a:solidFill>
                <a:effectLst/>
                <a:latin typeface="Consolas" panose="020B0609020204030204" pitchFamily="49" charset="0"/>
              </a:rPr>
              <a:t>reward</a:t>
            </a:r>
            <a:r>
              <a:rPr lang="en-US" sz="800" b="0" dirty="0">
                <a:solidFill>
                  <a:srgbClr val="000000"/>
                </a:solidFill>
                <a:effectLst/>
                <a:latin typeface="Consolas" panose="020B0609020204030204" pitchFamily="49" charset="0"/>
              </a:rPr>
              <a:t> + </a:t>
            </a:r>
            <a:r>
              <a:rPr lang="en-US" sz="800" b="0" dirty="0" err="1">
                <a:solidFill>
                  <a:srgbClr val="808080"/>
                </a:solidFill>
                <a:effectLst/>
                <a:latin typeface="Consolas" panose="020B0609020204030204" pitchFamily="49" charset="0"/>
              </a:rPr>
              <a:t>discount_factor</a:t>
            </a:r>
            <a:r>
              <a:rPr lang="en-US" sz="800" b="0" dirty="0">
                <a:solidFill>
                  <a:srgbClr val="000000"/>
                </a:solidFill>
                <a:effectLst/>
                <a:latin typeface="Consolas" panose="020B0609020204030204" pitchFamily="49" charset="0"/>
              </a:rPr>
              <a:t> * </a:t>
            </a:r>
            <a:r>
              <a:rPr lang="en-US" sz="800" b="0" dirty="0" err="1">
                <a:solidFill>
                  <a:srgbClr val="000000"/>
                </a:solidFill>
                <a:effectLst/>
                <a:latin typeface="Consolas" panose="020B0609020204030204" pitchFamily="49" charset="0"/>
              </a:rPr>
              <a:t>np.max</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q_values_next</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estimator</a:t>
            </a:r>
            <a:r>
              <a:rPr lang="en-US" sz="800" b="0" dirty="0" err="1">
                <a:solidFill>
                  <a:srgbClr val="000000"/>
                </a:solidFill>
                <a:effectLst/>
                <a:latin typeface="Consolas" panose="020B0609020204030204" pitchFamily="49" charset="0"/>
              </a:rPr>
              <a:t>.update</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state</a:t>
            </a:r>
            <a:r>
              <a:rPr lang="en-US" sz="800" b="0" dirty="0" err="1">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action</a:t>
            </a:r>
            <a:r>
              <a:rPr lang="en-US" sz="800" b="0" dirty="0" err="1">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td_target</a:t>
            </a:r>
            <a:r>
              <a:rPr lang="en-US" sz="800" b="0" dirty="0">
                <a:solidFill>
                  <a:srgbClr val="000000"/>
                </a:solidFill>
                <a:effectLst/>
                <a:latin typeface="Consolas" panose="020B0609020204030204" pitchFamily="49" charset="0"/>
              </a:rPr>
              <a:t>)</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state</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next_state</a:t>
            </a:r>
            <a:endParaRPr lang="en-US" sz="800" b="0" dirty="0">
              <a:solidFill>
                <a:srgbClr val="000000"/>
              </a:solidFill>
              <a:effectLst/>
              <a:latin typeface="Consolas" panose="020B0609020204030204" pitchFamily="49" charset="0"/>
            </a:endParaRPr>
          </a:p>
          <a:p>
            <a:pPr>
              <a:lnSpc>
                <a:spcPts val="1425"/>
              </a:lnSpc>
            </a:pP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d</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1</a:t>
            </a:r>
          </a:p>
          <a:p>
            <a:pPr>
              <a:lnSpc>
                <a:spcPts val="1425"/>
              </a:lnSpc>
            </a:pP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return</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stats</a:t>
            </a:r>
            <a:r>
              <a:rPr lang="en-US" sz="800" b="0" dirty="0">
                <a:solidFill>
                  <a:srgbClr val="000000"/>
                </a:solidFill>
                <a:effectLst/>
                <a:latin typeface="Consolas" panose="020B0609020204030204" pitchFamily="49" charset="0"/>
              </a:rPr>
              <a:t>        </a:t>
            </a:r>
          </a:p>
        </p:txBody>
      </p:sp>
      <p:sp>
        <p:nvSpPr>
          <p:cNvPr id="7" name="TextBox 6">
            <a:extLst>
              <a:ext uri="{FF2B5EF4-FFF2-40B4-BE49-F238E27FC236}">
                <a16:creationId xmlns:a16="http://schemas.microsoft.com/office/drawing/2014/main" id="{5155E776-307F-0A82-6308-CD671440430F}"/>
              </a:ext>
            </a:extLst>
          </p:cNvPr>
          <p:cNvSpPr txBox="1"/>
          <p:nvPr/>
        </p:nvSpPr>
        <p:spPr>
          <a:xfrm>
            <a:off x="615820" y="1221544"/>
            <a:ext cx="8308216" cy="553998"/>
          </a:xfrm>
          <a:prstGeom prst="rect">
            <a:avLst/>
          </a:prstGeom>
          <a:noFill/>
        </p:spPr>
        <p:txBody>
          <a:bodyPr wrap="square">
            <a:spAutoFit/>
          </a:bodyPr>
          <a:lstStyle/>
          <a:p>
            <a:r>
              <a:rPr lang="en-US" sz="1000" b="0" dirty="0">
                <a:solidFill>
                  <a:srgbClr val="008000"/>
                </a:solidFill>
                <a:effectLst/>
                <a:latin typeface="Consolas" panose="020B0609020204030204" pitchFamily="49" charset="0"/>
              </a:rPr>
              <a:t># Use the offline version of Q-learning to update the estimator and store learning statistics. It learns Q-values for state-action pairs by using actions selected by a different policy (epsilon-greedy) compared to the policy it is trying to learn (greedy).</a:t>
            </a:r>
            <a:endParaRPr lang="en-US" sz="1000" b="0" dirty="0">
              <a:solidFill>
                <a:srgbClr val="000000"/>
              </a:solidFill>
              <a:effectLst/>
              <a:latin typeface="Consolas" panose="020B0609020204030204" pitchFamily="49" charset="0"/>
            </a:endParaRPr>
          </a:p>
        </p:txBody>
      </p:sp>
      <p:sp>
        <p:nvSpPr>
          <p:cNvPr id="3" name="Chỗ dành sẵn cho Số hiệu Bản chiếu 4">
            <a:extLst>
              <a:ext uri="{FF2B5EF4-FFF2-40B4-BE49-F238E27FC236}">
                <a16:creationId xmlns:a16="http://schemas.microsoft.com/office/drawing/2014/main" id="{8B3C7226-6C6F-E7DA-17FF-1C4B359E4034}"/>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27</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2496800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68549-6600-8677-8FDB-AEDF97542958}"/>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A65B034A-1BB7-05CE-BC17-293B9CBBE907}"/>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94C26DB4-1CC0-D408-FB02-7F5055B35850}"/>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6C885169-E2D8-9E5F-9D8B-D1C29BD1F48F}"/>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70F65328-07BA-9192-3FFA-51256B40FE66}"/>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935E1607-11ED-6DE0-B15B-EFEE0FE504C2}"/>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Utility functions and classes</a:t>
            </a:r>
          </a:p>
        </p:txBody>
      </p:sp>
      <p:sp>
        <p:nvSpPr>
          <p:cNvPr id="5" name="Hộp Văn bản 2">
            <a:extLst>
              <a:ext uri="{FF2B5EF4-FFF2-40B4-BE49-F238E27FC236}">
                <a16:creationId xmlns:a16="http://schemas.microsoft.com/office/drawing/2014/main" id="{C0492350-4772-67E8-EB5D-DF562C7FB246}"/>
              </a:ext>
            </a:extLst>
          </p:cNvPr>
          <p:cNvSpPr txBox="1"/>
          <p:nvPr/>
        </p:nvSpPr>
        <p:spPr>
          <a:xfrm>
            <a:off x="471042" y="1274754"/>
            <a:ext cx="8315833" cy="307777"/>
          </a:xfrm>
          <a:prstGeom prst="rect">
            <a:avLst/>
          </a:prstGeom>
          <a:noFill/>
        </p:spPr>
        <p:txBody>
          <a:bodyPr wrap="square">
            <a:spAutoFit/>
          </a:bodyPr>
          <a:lstStyle/>
          <a:p>
            <a:pPr>
              <a:spcAft>
                <a:spcPts val="600"/>
              </a:spcAft>
            </a:pPr>
            <a:r>
              <a:rPr lang="en-US"/>
              <a:t>First, let's go through some main functions and classes.</a:t>
            </a:r>
            <a:endParaRPr lang="en-US" altLang="en-US"/>
          </a:p>
        </p:txBody>
      </p:sp>
      <p:sp>
        <p:nvSpPr>
          <p:cNvPr id="4" name="TextBox 3">
            <a:extLst>
              <a:ext uri="{FF2B5EF4-FFF2-40B4-BE49-F238E27FC236}">
                <a16:creationId xmlns:a16="http://schemas.microsoft.com/office/drawing/2014/main" id="{C70971DD-2A98-BC7A-0C69-1E0F9C919994}"/>
              </a:ext>
            </a:extLst>
          </p:cNvPr>
          <p:cNvSpPr txBox="1"/>
          <p:nvPr/>
        </p:nvSpPr>
        <p:spPr>
          <a:xfrm>
            <a:off x="471041" y="2208497"/>
            <a:ext cx="7762937" cy="1337161"/>
          </a:xfrm>
          <a:prstGeom prst="rect">
            <a:avLst/>
          </a:prstGeom>
          <a:noFill/>
        </p:spPr>
        <p:txBody>
          <a:bodyPr wrap="square">
            <a:spAutoFit/>
          </a:bodyPr>
          <a:lstStyle/>
          <a:p>
            <a:pPr>
              <a:lnSpc>
                <a:spcPts val="1425"/>
              </a:lnSpc>
            </a:pPr>
            <a:r>
              <a:rPr lang="en-US" sz="1100" b="0" dirty="0">
                <a:solidFill>
                  <a:srgbClr val="0000FF"/>
                </a:solidFill>
                <a:effectLst/>
                <a:latin typeface="Consolas" panose="020B0609020204030204" pitchFamily="49" charset="0"/>
              </a:rPr>
              <a:t>def</a:t>
            </a:r>
            <a:r>
              <a:rPr lang="en-US" sz="1100" b="0" dirty="0">
                <a:solidFill>
                  <a:srgbClr val="000000"/>
                </a:solidFill>
                <a:effectLst/>
                <a:latin typeface="Consolas" panose="020B0609020204030204" pitchFamily="49" charset="0"/>
              </a:rPr>
              <a:t> </a:t>
            </a:r>
            <a:r>
              <a:rPr lang="en-US" sz="1100" b="0" dirty="0" err="1">
                <a:solidFill>
                  <a:srgbClr val="74531F"/>
                </a:solidFill>
                <a:effectLst/>
                <a:latin typeface="Consolas" panose="020B0609020204030204" pitchFamily="49" charset="0"/>
              </a:rPr>
              <a:t>policy_f</a:t>
            </a:r>
            <a:r>
              <a:rPr lang="en-US" sz="1100" b="0" dirty="0">
                <a:solidFill>
                  <a:srgbClr val="000000"/>
                </a:solidFill>
                <a:effectLst/>
                <a:latin typeface="Consolas" panose="020B0609020204030204" pitchFamily="49" charset="0"/>
              </a:rPr>
              <a:t>(</a:t>
            </a:r>
            <a:r>
              <a:rPr lang="en-US" sz="1100" b="0" dirty="0">
                <a:solidFill>
                  <a:srgbClr val="808080"/>
                </a:solidFill>
                <a:effectLst/>
                <a:latin typeface="Consolas" panose="020B0609020204030204" pitchFamily="49" charset="0"/>
              </a:rPr>
              <a:t>env</a:t>
            </a:r>
            <a:r>
              <a:rPr lang="en-US" sz="1100" b="0" dirty="0">
                <a:solidFill>
                  <a:srgbClr val="000000"/>
                </a:solidFill>
                <a:effectLst/>
                <a:latin typeface="Consolas" panose="020B0609020204030204" pitchFamily="49" charset="0"/>
              </a:rPr>
              <a:t>, </a:t>
            </a:r>
            <a:r>
              <a:rPr lang="en-US" sz="1100" b="0" dirty="0" err="1">
                <a:solidFill>
                  <a:srgbClr val="808080"/>
                </a:solidFill>
                <a:effectLst/>
                <a:latin typeface="Consolas" panose="020B0609020204030204" pitchFamily="49" charset="0"/>
              </a:rPr>
              <a:t>scaler</a:t>
            </a:r>
            <a:r>
              <a:rPr lang="en-US" sz="1100" b="0" dirty="0" err="1">
                <a:solidFill>
                  <a:srgbClr val="000000"/>
                </a:solidFill>
                <a:effectLst/>
                <a:latin typeface="Consolas" panose="020B0609020204030204" pitchFamily="49" charset="0"/>
              </a:rPr>
              <a:t>,</a:t>
            </a:r>
            <a:r>
              <a:rPr lang="en-US" sz="1100" b="0" dirty="0" err="1">
                <a:solidFill>
                  <a:srgbClr val="808080"/>
                </a:solidFill>
                <a:effectLst/>
                <a:latin typeface="Consolas" panose="020B0609020204030204" pitchFamily="49" charset="0"/>
              </a:rPr>
              <a:t>featurizer</a:t>
            </a:r>
            <a:r>
              <a:rPr lang="en-US" sz="1100" b="0" dirty="0" err="1">
                <a:solidFill>
                  <a:srgbClr val="000000"/>
                </a:solidFill>
                <a:effectLst/>
                <a:latin typeface="Consolas" panose="020B0609020204030204" pitchFamily="49" charset="0"/>
              </a:rPr>
              <a:t>,</a:t>
            </a:r>
            <a:r>
              <a:rPr lang="en-US" sz="1100" b="0" dirty="0" err="1">
                <a:solidFill>
                  <a:srgbClr val="808080"/>
                </a:solidFill>
                <a:effectLst/>
                <a:latin typeface="Consolas" panose="020B0609020204030204" pitchFamily="49" charset="0"/>
              </a:rPr>
              <a:t>print_ep_lens</a:t>
            </a:r>
            <a:r>
              <a:rPr lang="en-US" sz="1100" b="0" dirty="0">
                <a:solidFill>
                  <a:srgbClr val="000000"/>
                </a:solidFill>
                <a:effectLst/>
                <a:latin typeface="Consolas" panose="020B0609020204030204" pitchFamily="49" charset="0"/>
              </a:rPr>
              <a:t>):</a:t>
            </a:r>
          </a:p>
          <a:p>
            <a:pPr>
              <a:lnSpc>
                <a:spcPts val="1425"/>
              </a:lnSpc>
            </a:pP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estimator</a:t>
            </a:r>
            <a:r>
              <a:rPr lang="en-US" sz="1100" b="0" dirty="0">
                <a:solidFill>
                  <a:srgbClr val="000000"/>
                </a:solidFill>
                <a:effectLst/>
                <a:latin typeface="Consolas" panose="020B0609020204030204" pitchFamily="49" charset="0"/>
              </a:rPr>
              <a:t>= </a:t>
            </a:r>
            <a:r>
              <a:rPr lang="en-US" sz="1100" b="0" dirty="0">
                <a:solidFill>
                  <a:srgbClr val="2B91AF"/>
                </a:solidFill>
                <a:effectLst/>
                <a:latin typeface="Consolas" panose="020B0609020204030204" pitchFamily="49" charset="0"/>
              </a:rPr>
              <a:t>Estimator</a:t>
            </a:r>
            <a:r>
              <a:rPr lang="en-US" sz="1100" b="0" dirty="0">
                <a:solidFill>
                  <a:srgbClr val="000000"/>
                </a:solidFill>
                <a:effectLst/>
                <a:latin typeface="Consolas" panose="020B0609020204030204" pitchFamily="49" charset="0"/>
              </a:rPr>
              <a:t>(</a:t>
            </a:r>
            <a:r>
              <a:rPr lang="en-US" sz="1100" b="0" dirty="0" err="1">
                <a:solidFill>
                  <a:srgbClr val="808080"/>
                </a:solidFill>
                <a:effectLst/>
                <a:latin typeface="Consolas" panose="020B0609020204030204" pitchFamily="49" charset="0"/>
              </a:rPr>
              <a:t>env</a:t>
            </a:r>
            <a:r>
              <a:rPr lang="en-US" sz="1100" b="0" dirty="0" err="1">
                <a:solidFill>
                  <a:srgbClr val="000000"/>
                </a:solidFill>
                <a:effectLst/>
                <a:latin typeface="Consolas" panose="020B0609020204030204" pitchFamily="49" charset="0"/>
              </a:rPr>
              <a:t>,</a:t>
            </a:r>
            <a:r>
              <a:rPr lang="en-US" sz="1100" b="0" dirty="0" err="1">
                <a:solidFill>
                  <a:srgbClr val="808080"/>
                </a:solidFill>
                <a:effectLst/>
                <a:latin typeface="Consolas" panose="020B0609020204030204" pitchFamily="49" charset="0"/>
              </a:rPr>
              <a:t>scaler</a:t>
            </a:r>
            <a:r>
              <a:rPr lang="en-US" sz="1100" b="0" dirty="0" err="1">
                <a:solidFill>
                  <a:srgbClr val="000000"/>
                </a:solidFill>
                <a:effectLst/>
                <a:latin typeface="Consolas" panose="020B0609020204030204" pitchFamily="49" charset="0"/>
              </a:rPr>
              <a:t>,</a:t>
            </a:r>
            <a:r>
              <a:rPr lang="en-US" sz="1100" b="0" dirty="0" err="1">
                <a:solidFill>
                  <a:srgbClr val="808080"/>
                </a:solidFill>
                <a:effectLst/>
                <a:latin typeface="Consolas" panose="020B0609020204030204" pitchFamily="49" charset="0"/>
              </a:rPr>
              <a:t>featurizer</a:t>
            </a:r>
            <a:r>
              <a:rPr lang="en-US" sz="1100" b="0" dirty="0">
                <a:solidFill>
                  <a:srgbClr val="000000"/>
                </a:solidFill>
                <a:effectLst/>
                <a:latin typeface="Consolas" panose="020B0609020204030204" pitchFamily="49" charset="0"/>
              </a:rPr>
              <a:t>)</a:t>
            </a:r>
          </a:p>
          <a:p>
            <a:pPr>
              <a:lnSpc>
                <a:spcPts val="1425"/>
              </a:lnSpc>
            </a:pP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stats</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q_learning_best_policy</a:t>
            </a:r>
            <a:r>
              <a:rPr lang="en-US" sz="1100" b="0" dirty="0">
                <a:solidFill>
                  <a:srgbClr val="000000"/>
                </a:solidFill>
                <a:effectLst/>
                <a:latin typeface="Consolas" panose="020B0609020204030204" pitchFamily="49" charset="0"/>
              </a:rPr>
              <a:t>(</a:t>
            </a:r>
            <a:r>
              <a:rPr lang="en-US" sz="1100" b="0" dirty="0">
                <a:solidFill>
                  <a:srgbClr val="808080"/>
                </a:solidFill>
                <a:effectLst/>
                <a:latin typeface="Consolas" panose="020B0609020204030204" pitchFamily="49" charset="0"/>
              </a:rPr>
              <a:t>env</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estimator</a:t>
            </a:r>
            <a:r>
              <a:rPr lang="en-US" sz="1100" b="0" dirty="0">
                <a:solidFill>
                  <a:srgbClr val="000000"/>
                </a:solidFill>
                <a:effectLst/>
                <a:latin typeface="Consolas" panose="020B0609020204030204" pitchFamily="49" charset="0"/>
              </a:rPr>
              <a:t>, </a:t>
            </a:r>
            <a:r>
              <a:rPr lang="en-US" sz="1100" b="0" dirty="0">
                <a:solidFill>
                  <a:srgbClr val="098658"/>
                </a:solidFill>
                <a:effectLst/>
                <a:latin typeface="Consolas" panose="020B0609020204030204" pitchFamily="49" charset="0"/>
              </a:rPr>
              <a:t>200</a:t>
            </a:r>
            <a:r>
              <a:rPr lang="en-US" sz="1100" b="0" dirty="0">
                <a:solidFill>
                  <a:srgbClr val="000000"/>
                </a:solidFill>
                <a:effectLst/>
                <a:latin typeface="Consolas" panose="020B0609020204030204" pitchFamily="49" charset="0"/>
              </a:rPr>
              <a:t>, </a:t>
            </a:r>
            <a:r>
              <a:rPr lang="en-US" sz="1100" b="0" dirty="0">
                <a:solidFill>
                  <a:srgbClr val="808080"/>
                </a:solidFill>
                <a:effectLst/>
                <a:latin typeface="Consolas" panose="020B0609020204030204" pitchFamily="49" charset="0"/>
              </a:rPr>
              <a:t>epsilon</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0.0</a:t>
            </a:r>
            <a:r>
              <a:rPr lang="en-US" sz="1100" b="0" dirty="0">
                <a:solidFill>
                  <a:srgbClr val="000000"/>
                </a:solidFill>
                <a:effectLst/>
                <a:latin typeface="Consolas" panose="020B0609020204030204" pitchFamily="49" charset="0"/>
              </a:rPr>
              <a:t>, </a:t>
            </a:r>
            <a:r>
              <a:rPr lang="en-US" sz="1100" b="0" dirty="0" err="1">
                <a:solidFill>
                  <a:srgbClr val="808080"/>
                </a:solidFill>
                <a:effectLst/>
                <a:latin typeface="Consolas" panose="020B0609020204030204" pitchFamily="49" charset="0"/>
              </a:rPr>
              <a:t>print_ep_lens</a:t>
            </a:r>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False</a:t>
            </a:r>
            <a:r>
              <a:rPr lang="en-US" sz="1100" b="0" dirty="0">
                <a:solidFill>
                  <a:srgbClr val="000000"/>
                </a:solidFill>
                <a:effectLst/>
                <a:latin typeface="Consolas" panose="020B0609020204030204" pitchFamily="49" charset="0"/>
              </a:rPr>
              <a:t>)</a:t>
            </a:r>
          </a:p>
          <a:p>
            <a:pPr>
              <a:lnSpc>
                <a:spcPts val="1425"/>
              </a:lnSpc>
            </a:pPr>
            <a:r>
              <a:rPr lang="en-US" sz="1100" b="0" dirty="0">
                <a:solidFill>
                  <a:srgbClr val="000000"/>
                </a:solidFill>
                <a:effectLst/>
                <a:latin typeface="Consolas" panose="020B0609020204030204" pitchFamily="49" charset="0"/>
              </a:rPr>
              <a:t>    </a:t>
            </a:r>
            <a:r>
              <a:rPr lang="en-US" sz="1100" b="0" dirty="0">
                <a:solidFill>
                  <a:srgbClr val="74531F"/>
                </a:solidFill>
                <a:effectLst/>
                <a:latin typeface="Consolas" panose="020B0609020204030204" pitchFamily="49" charset="0"/>
              </a:rPr>
              <a:t>print</a:t>
            </a:r>
            <a:r>
              <a:rPr lang="en-US" sz="1100" b="0" dirty="0">
                <a:solidFill>
                  <a:srgbClr val="000000"/>
                </a:solidFill>
                <a:effectLst/>
                <a:latin typeface="Consolas" panose="020B0609020204030204" pitchFamily="49" charset="0"/>
              </a:rPr>
              <a:t>(</a:t>
            </a:r>
            <a:r>
              <a:rPr lang="en-US" sz="1100" b="0" dirty="0">
                <a:solidFill>
                  <a:srgbClr val="E21F1F"/>
                </a:solidFill>
                <a:effectLst/>
                <a:latin typeface="Consolas" panose="020B0609020204030204" pitchFamily="49" charset="0"/>
              </a:rPr>
              <a:t>"</a:t>
            </a:r>
            <a:r>
              <a:rPr lang="en-US" sz="1100" b="0" dirty="0">
                <a:solidFill>
                  <a:srgbClr val="A31515"/>
                </a:solidFill>
                <a:effectLst/>
                <a:latin typeface="Consolas" panose="020B0609020204030204" pitchFamily="49" charset="0"/>
              </a:rPr>
              <a:t>___Plotting Learning Stats of the Agent____</a:t>
            </a:r>
            <a:r>
              <a:rPr lang="en-US" sz="1100" b="0" dirty="0">
                <a:solidFill>
                  <a:srgbClr val="E21F1F"/>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pPr>
              <a:lnSpc>
                <a:spcPts val="1425"/>
              </a:lnSpc>
            </a:pP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plotting.</a:t>
            </a:r>
            <a:r>
              <a:rPr lang="en-US" sz="1100" b="0" dirty="0" err="1">
                <a:solidFill>
                  <a:srgbClr val="74531F"/>
                </a:solidFill>
                <a:effectLst/>
                <a:latin typeface="Consolas" panose="020B0609020204030204" pitchFamily="49" charset="0"/>
              </a:rPr>
              <a:t>plot_episode_stats</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stats</a:t>
            </a:r>
            <a:r>
              <a:rPr lang="en-US" sz="1100" b="0" dirty="0">
                <a:solidFill>
                  <a:srgbClr val="000000"/>
                </a:solidFill>
                <a:effectLst/>
                <a:latin typeface="Consolas" panose="020B0609020204030204" pitchFamily="49" charset="0"/>
              </a:rPr>
              <a:t>, </a:t>
            </a:r>
            <a:r>
              <a:rPr lang="en-US" sz="1100" b="0" dirty="0" err="1">
                <a:solidFill>
                  <a:srgbClr val="808080"/>
                </a:solidFill>
                <a:effectLst/>
                <a:latin typeface="Consolas" panose="020B0609020204030204" pitchFamily="49" charset="0"/>
              </a:rPr>
              <a:t>smoothing_window</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25</a:t>
            </a:r>
            <a:r>
              <a:rPr lang="en-US" sz="1100" b="0" dirty="0">
                <a:solidFill>
                  <a:srgbClr val="000000"/>
                </a:solidFill>
                <a:effectLst/>
                <a:latin typeface="Consolas" panose="020B0609020204030204" pitchFamily="49" charset="0"/>
              </a:rPr>
              <a:t>)</a:t>
            </a:r>
          </a:p>
          <a:p>
            <a:pPr>
              <a:lnSpc>
                <a:spcPts val="1425"/>
              </a:lnSpc>
            </a:pP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final_policy</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greedy_policy</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estimator</a:t>
            </a:r>
            <a:r>
              <a:rPr lang="en-US" sz="1100" b="0" dirty="0">
                <a:solidFill>
                  <a:srgbClr val="000000"/>
                </a:solidFill>
                <a:effectLst/>
                <a:latin typeface="Consolas" panose="020B0609020204030204" pitchFamily="49" charset="0"/>
              </a:rPr>
              <a:t>, </a:t>
            </a:r>
            <a:r>
              <a:rPr lang="en-US" sz="1100" b="0" dirty="0" err="1">
                <a:solidFill>
                  <a:srgbClr val="808080"/>
                </a:solidFill>
                <a:effectLst/>
                <a:latin typeface="Consolas" panose="020B0609020204030204" pitchFamily="49" charset="0"/>
              </a:rPr>
              <a:t>env</a:t>
            </a:r>
            <a:r>
              <a:rPr lang="en-US" sz="1100" b="0" dirty="0" err="1">
                <a:solidFill>
                  <a:srgbClr val="000000"/>
                </a:solidFill>
                <a:effectLst/>
                <a:latin typeface="Consolas" panose="020B0609020204030204" pitchFamily="49" charset="0"/>
              </a:rPr>
              <a:t>.action_space.n</a:t>
            </a:r>
            <a:r>
              <a:rPr lang="en-US" sz="1100" b="0" dirty="0">
                <a:solidFill>
                  <a:srgbClr val="000000"/>
                </a:solidFill>
                <a:effectLst/>
                <a:latin typeface="Consolas" panose="020B0609020204030204" pitchFamily="49" charset="0"/>
              </a:rPr>
              <a:t>)</a:t>
            </a:r>
          </a:p>
          <a:p>
            <a:pPr>
              <a:lnSpc>
                <a:spcPts val="1425"/>
              </a:lnSpc>
            </a:pP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final_policy</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estimator</a:t>
            </a:r>
            <a:endParaRPr lang="en-US" sz="1100"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6E6FC8E-0336-5E53-1D38-BFF48996E7C3}"/>
              </a:ext>
            </a:extLst>
          </p:cNvPr>
          <p:cNvSpPr txBox="1"/>
          <p:nvPr/>
        </p:nvSpPr>
        <p:spPr>
          <a:xfrm>
            <a:off x="471042" y="1732893"/>
            <a:ext cx="8315832" cy="442814"/>
          </a:xfrm>
          <a:prstGeom prst="rect">
            <a:avLst/>
          </a:prstGeom>
          <a:noFill/>
        </p:spPr>
        <p:txBody>
          <a:bodyPr wrap="square">
            <a:spAutoFit/>
          </a:bodyPr>
          <a:lstStyle/>
          <a:p>
            <a:pPr>
              <a:lnSpc>
                <a:spcPts val="1425"/>
              </a:lnSpc>
            </a:pPr>
            <a:r>
              <a:rPr lang="en-US" sz="1100" b="0" dirty="0">
                <a:solidFill>
                  <a:srgbClr val="008000"/>
                </a:solidFill>
                <a:effectLst/>
                <a:latin typeface="Consolas" panose="020B0609020204030204" pitchFamily="49" charset="0"/>
              </a:rPr>
              <a:t># Use the </a:t>
            </a:r>
            <a:r>
              <a:rPr lang="en-US" sz="1100" b="0" dirty="0" err="1">
                <a:solidFill>
                  <a:srgbClr val="008000"/>
                </a:solidFill>
                <a:effectLst/>
                <a:latin typeface="Consolas" panose="020B0609020204030204" pitchFamily="49" charset="0"/>
              </a:rPr>
              <a:t>q_learning_best_policy</a:t>
            </a:r>
            <a:r>
              <a:rPr lang="en-US" sz="1100" b="0" dirty="0">
                <a:solidFill>
                  <a:srgbClr val="008000"/>
                </a:solidFill>
                <a:effectLst/>
                <a:latin typeface="Consolas" panose="020B0609020204030204" pitchFamily="49" charset="0"/>
              </a:rPr>
              <a:t> function to perform Q-learning and find the optimal policy. Then, this function creates a greedy policy and returns both this policy along with the Q-value estimator.</a:t>
            </a:r>
            <a:endParaRPr lang="en-US" sz="1100" b="0" dirty="0">
              <a:solidFill>
                <a:srgbClr val="000000"/>
              </a:solidFill>
              <a:effectLst/>
              <a:latin typeface="Consolas" panose="020B0609020204030204" pitchFamily="49" charset="0"/>
            </a:endParaRPr>
          </a:p>
        </p:txBody>
      </p:sp>
      <p:sp>
        <p:nvSpPr>
          <p:cNvPr id="3" name="Chỗ dành sẵn cho Số hiệu Bản chiếu 4">
            <a:extLst>
              <a:ext uri="{FF2B5EF4-FFF2-40B4-BE49-F238E27FC236}">
                <a16:creationId xmlns:a16="http://schemas.microsoft.com/office/drawing/2014/main" id="{109F0BCA-5D0D-F026-F87A-14A0E9FE1FCC}"/>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28</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3330650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7BC2C-4F1B-D25F-A247-892B3BCC14EF}"/>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8E2801CA-7800-A89B-1715-880015281C5A}"/>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C53683E0-FDA3-46DA-0924-52830BD45564}"/>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95C6D126-451B-F551-CC0D-234E7BF8299E}"/>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CC7A32D8-E319-4A5B-9733-7E0D7DE44717}"/>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22109F72-C28D-D4E7-C86D-1930D0BE044F}"/>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Utility functions and classes</a:t>
            </a:r>
          </a:p>
        </p:txBody>
      </p:sp>
      <p:sp>
        <p:nvSpPr>
          <p:cNvPr id="21" name="TextBox 20">
            <a:extLst>
              <a:ext uri="{FF2B5EF4-FFF2-40B4-BE49-F238E27FC236}">
                <a16:creationId xmlns:a16="http://schemas.microsoft.com/office/drawing/2014/main" id="{B7335163-007E-00B2-A8A0-E2F58D9DA6D7}"/>
              </a:ext>
            </a:extLst>
          </p:cNvPr>
          <p:cNvSpPr txBox="1"/>
          <p:nvPr/>
        </p:nvSpPr>
        <p:spPr>
          <a:xfrm>
            <a:off x="537250" y="1789267"/>
            <a:ext cx="7542708" cy="3170099"/>
          </a:xfrm>
          <a:prstGeom prst="rect">
            <a:avLst/>
          </a:prstGeom>
          <a:noFill/>
        </p:spPr>
        <p:txBody>
          <a:bodyPr wrap="square">
            <a:spAutoFit/>
          </a:bodyPr>
          <a:lstStyle/>
          <a:p>
            <a:r>
              <a:rPr lang="en-US" sz="800" b="0" dirty="0">
                <a:solidFill>
                  <a:srgbClr val="0000FF"/>
                </a:solidFill>
                <a:effectLst/>
                <a:latin typeface="Consolas" panose="020B0609020204030204" pitchFamily="49" charset="0"/>
              </a:rPr>
              <a:t>def</a:t>
            </a:r>
            <a:r>
              <a:rPr lang="en-US" sz="800" b="0" dirty="0">
                <a:solidFill>
                  <a:srgbClr val="000000"/>
                </a:solidFill>
                <a:effectLst/>
                <a:latin typeface="Consolas" panose="020B0609020204030204" pitchFamily="49" charset="0"/>
              </a:rPr>
              <a:t> </a:t>
            </a:r>
            <a:r>
              <a:rPr lang="en-US" sz="800" b="0" dirty="0" err="1">
                <a:solidFill>
                  <a:srgbClr val="74531F"/>
                </a:solidFill>
                <a:effectLst/>
                <a:latin typeface="Consolas" panose="020B0609020204030204" pitchFamily="49" charset="0"/>
              </a:rPr>
              <a:t>ValueFunctionGenerator</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env</a:t>
            </a:r>
            <a:r>
              <a:rPr lang="en-US" sz="800" b="0" dirty="0" err="1">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alpha_vec</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policy</a:t>
            </a:r>
            <a:r>
              <a:rPr lang="en-US" sz="800" b="0" dirty="0" err="1">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featurizer_vec</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scaler</a:t>
            </a:r>
            <a:r>
              <a:rPr lang="en-US" sz="800" b="0" dirty="0" err="1">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featureVecDim</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num_trajectories</a:t>
            </a:r>
            <a:r>
              <a:rPr lang="en-US" sz="800" b="0" dirty="0" err="1">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discount_factor</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v_basis</a:t>
            </a:r>
            <a:r>
              <a:rPr lang="en-US" sz="800" b="0" dirty="0">
                <a:solidFill>
                  <a:srgbClr val="000000"/>
                </a:solidFill>
                <a:effectLst/>
                <a:latin typeface="Consolas" panose="020B0609020204030204" pitchFamily="49" charset="0"/>
              </a:rPr>
              <a:t>= </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zeros</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featureVecDim</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episode</a:t>
            </a:r>
            <a:r>
              <a:rPr lang="en-US" sz="800" b="0" dirty="0">
                <a:solidFill>
                  <a:srgbClr val="000000"/>
                </a:solidFill>
                <a:effectLst/>
                <a:latin typeface="Consolas" panose="020B0609020204030204" pitchFamily="49" charset="0"/>
              </a:rPr>
              <a:t> = </a:t>
            </a:r>
            <a:r>
              <a:rPr lang="en-US" sz="800" b="0" dirty="0" err="1">
                <a:solidFill>
                  <a:srgbClr val="2B91AF"/>
                </a:solidFill>
                <a:effectLst/>
                <a:latin typeface="Consolas" panose="020B0609020204030204" pitchFamily="49" charset="0"/>
              </a:rPr>
              <a:t>defaultdict</a:t>
            </a:r>
            <a:r>
              <a:rPr lang="en-US" sz="800" b="0" dirty="0">
                <a:solidFill>
                  <a:srgbClr val="000000"/>
                </a:solidFill>
                <a:effectLst/>
                <a:latin typeface="Consolas" panose="020B0609020204030204" pitchFamily="49" charset="0"/>
              </a:rPr>
              <a:t>(</a:t>
            </a:r>
            <a:r>
              <a:rPr lang="en-US" sz="800" b="0" dirty="0">
                <a:solidFill>
                  <a:srgbClr val="2B91AF"/>
                </a:solidFill>
                <a:effectLst/>
                <a:latin typeface="Consolas" panose="020B0609020204030204" pitchFamily="49" charset="0"/>
              </a:rPr>
              <a:t>list</a:t>
            </a:r>
            <a:r>
              <a:rPr lang="en-US" sz="800" b="0" dirty="0">
                <a:solidFill>
                  <a:srgbClr val="000000"/>
                </a:solidFill>
                <a:effectLst/>
                <a:latin typeface="Consolas" panose="020B0609020204030204" pitchFamily="49" charset="0"/>
              </a:rPr>
              <a:t>) </a:t>
            </a:r>
          </a:p>
          <a:p>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for</a:t>
            </a:r>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i</a:t>
            </a: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in</a:t>
            </a:r>
            <a:r>
              <a:rPr lang="en-US" sz="800" b="0" dirty="0">
                <a:solidFill>
                  <a:srgbClr val="000000"/>
                </a:solidFill>
                <a:effectLst/>
                <a:latin typeface="Consolas" panose="020B0609020204030204" pitchFamily="49" charset="0"/>
              </a:rPr>
              <a:t> </a:t>
            </a:r>
            <a:r>
              <a:rPr lang="en-US" sz="800" b="0" dirty="0">
                <a:solidFill>
                  <a:srgbClr val="2B91AF"/>
                </a:solidFill>
                <a:effectLst/>
                <a:latin typeface="Consolas" panose="020B0609020204030204" pitchFamily="49" charset="0"/>
              </a:rPr>
              <a:t>range</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num_trajectories</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state</a:t>
            </a:r>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env</a:t>
            </a:r>
            <a:r>
              <a:rPr lang="en-US" sz="800" b="0" dirty="0" err="1">
                <a:solidFill>
                  <a:srgbClr val="000000"/>
                </a:solidFill>
                <a:effectLst/>
                <a:latin typeface="Consolas" panose="020B0609020204030204" pitchFamily="49" charset="0"/>
              </a:rPr>
              <a:t>.reset</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done</a:t>
            </a:r>
            <a:r>
              <a:rPr lang="en-US" sz="800" b="0" dirty="0">
                <a:solidFill>
                  <a:srgbClr val="000000"/>
                </a:solidFill>
                <a:effectLst/>
                <a:latin typeface="Consolas" panose="020B0609020204030204" pitchFamily="49" charset="0"/>
              </a:rPr>
              <a:t> =</a:t>
            </a:r>
            <a:r>
              <a:rPr lang="en-US" sz="800" b="0" dirty="0">
                <a:solidFill>
                  <a:srgbClr val="0000FF"/>
                </a:solidFill>
                <a:effectLst/>
                <a:latin typeface="Consolas" panose="020B0609020204030204" pitchFamily="49" charset="0"/>
              </a:rPr>
              <a:t>False</a:t>
            </a:r>
            <a:endParaRPr lang="en-US" sz="800" b="0" dirty="0">
              <a:solidFill>
                <a:srgbClr val="000000"/>
              </a:solidFill>
              <a:effectLst/>
              <a:latin typeface="Consolas" panose="020B0609020204030204" pitchFamily="49" charset="0"/>
            </a:endParaRPr>
          </a:p>
          <a:p>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for</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l</a:t>
            </a: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in</a:t>
            </a:r>
            <a:r>
              <a:rPr lang="en-US" sz="800" b="0" dirty="0">
                <a:solidFill>
                  <a:srgbClr val="000000"/>
                </a:solidFill>
                <a:effectLst/>
                <a:latin typeface="Consolas" panose="020B0609020204030204" pitchFamily="49" charset="0"/>
              </a:rPr>
              <a:t> </a:t>
            </a:r>
            <a:r>
              <a:rPr lang="en-US" sz="800" b="0" dirty="0">
                <a:solidFill>
                  <a:srgbClr val="2B91AF"/>
                </a:solidFill>
                <a:effectLst/>
                <a:latin typeface="Consolas" panose="020B0609020204030204" pitchFamily="49" charset="0"/>
              </a:rPr>
              <a:t>range</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200</a:t>
            </a:r>
            <a:r>
              <a:rPr lang="en-US" sz="800" b="0" dirty="0">
                <a:solidFill>
                  <a:srgbClr val="000000"/>
                </a:solidFill>
                <a:effectLst/>
                <a:latin typeface="Consolas" panose="020B0609020204030204" pitchFamily="49" charset="0"/>
              </a:rPr>
              <a:t>):    </a:t>
            </a: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prob</a:t>
            </a:r>
            <a:r>
              <a:rPr lang="en-US" sz="800" b="0" dirty="0">
                <a:solidFill>
                  <a:srgbClr val="000000"/>
                </a:solidFill>
                <a:effectLst/>
                <a:latin typeface="Consolas" panose="020B0609020204030204" pitchFamily="49" charset="0"/>
              </a:rPr>
              <a:t> = </a:t>
            </a:r>
            <a:r>
              <a:rPr lang="en-US" sz="800" b="0" dirty="0">
                <a:solidFill>
                  <a:srgbClr val="808080"/>
                </a:solidFill>
                <a:effectLst/>
                <a:latin typeface="Consolas" panose="020B0609020204030204" pitchFamily="49" charset="0"/>
              </a:rPr>
              <a:t>policy</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state</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action</a:t>
            </a:r>
            <a:r>
              <a:rPr lang="en-US" sz="800" b="0" dirty="0">
                <a:solidFill>
                  <a:srgbClr val="000000"/>
                </a:solidFill>
                <a:effectLst/>
                <a:latin typeface="Consolas" panose="020B0609020204030204" pitchFamily="49" charset="0"/>
              </a:rPr>
              <a:t> = </a:t>
            </a:r>
            <a:r>
              <a:rPr lang="en-US" sz="800" b="0" dirty="0" err="1">
                <a:solidFill>
                  <a:srgbClr val="000000"/>
                </a:solidFill>
                <a:effectLst/>
                <a:latin typeface="Consolas" panose="020B0609020204030204" pitchFamily="49" charset="0"/>
              </a:rPr>
              <a:t>np.random.choice</a:t>
            </a:r>
            <a:r>
              <a:rPr lang="en-US" sz="800" b="0" dirty="0">
                <a:solidFill>
                  <a:srgbClr val="000000"/>
                </a:solidFill>
                <a:effectLst/>
                <a:latin typeface="Consolas" panose="020B0609020204030204" pitchFamily="49" charset="0"/>
              </a:rPr>
              <a:t>(</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arange</a:t>
            </a:r>
            <a:r>
              <a:rPr lang="en-US" sz="800" b="0" dirty="0">
                <a:solidFill>
                  <a:srgbClr val="000000"/>
                </a:solidFill>
                <a:effectLst/>
                <a:latin typeface="Consolas" panose="020B0609020204030204" pitchFamily="49" charset="0"/>
              </a:rPr>
              <a:t>(</a:t>
            </a:r>
            <a:r>
              <a:rPr lang="en-US" sz="800" b="0" dirty="0" err="1">
                <a:solidFill>
                  <a:srgbClr val="74531F"/>
                </a:solidFill>
                <a:effectLst/>
                <a:latin typeface="Consolas" panose="020B0609020204030204" pitchFamily="49" charset="0"/>
              </a:rPr>
              <a:t>len</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prob</a:t>
            </a:r>
            <a:r>
              <a:rPr lang="en-US" sz="800" b="0" dirty="0">
                <a:solidFill>
                  <a:srgbClr val="000000"/>
                </a:solidFill>
                <a:effectLst/>
                <a:latin typeface="Consolas" panose="020B0609020204030204" pitchFamily="49" charset="0"/>
              </a:rPr>
              <a:t>)),</a:t>
            </a:r>
            <a:r>
              <a:rPr lang="en-US" sz="800" b="0" dirty="0">
                <a:solidFill>
                  <a:srgbClr val="808080"/>
                </a:solidFill>
                <a:effectLst/>
                <a:latin typeface="Consolas" panose="020B0609020204030204" pitchFamily="49" charset="0"/>
              </a:rPr>
              <a:t>p</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prob</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new_observations</a:t>
            </a:r>
            <a:r>
              <a:rPr lang="en-US" sz="800" b="0" dirty="0">
                <a:solidFill>
                  <a:srgbClr val="000000"/>
                </a:solidFill>
                <a:effectLst/>
                <a:latin typeface="Consolas" panose="020B0609020204030204" pitchFamily="49" charset="0"/>
              </a:rPr>
              <a:t> = </a:t>
            </a:r>
            <a:r>
              <a:rPr lang="en-US" sz="800" b="0" dirty="0" err="1">
                <a:solidFill>
                  <a:srgbClr val="808080"/>
                </a:solidFill>
                <a:effectLst/>
                <a:latin typeface="Consolas" panose="020B0609020204030204" pitchFamily="49" charset="0"/>
              </a:rPr>
              <a:t>env</a:t>
            </a:r>
            <a:r>
              <a:rPr lang="en-US" sz="800" b="0" dirty="0" err="1">
                <a:solidFill>
                  <a:srgbClr val="000000"/>
                </a:solidFill>
                <a:effectLst/>
                <a:latin typeface="Consolas" panose="020B0609020204030204" pitchFamily="49" charset="0"/>
              </a:rPr>
              <a:t>.steap</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action</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next_state</a:t>
            </a:r>
            <a:r>
              <a:rPr lang="en-US" sz="800" b="0" dirty="0">
                <a:solidFill>
                  <a:srgbClr val="000000"/>
                </a:solidFill>
                <a:effectLst/>
                <a:latin typeface="Consolas" panose="020B0609020204030204" pitchFamily="49" charset="0"/>
              </a:rPr>
              <a:t> = </a:t>
            </a:r>
            <a:r>
              <a:rPr lang="en-US" sz="800" b="0" dirty="0" err="1">
                <a:solidFill>
                  <a:srgbClr val="1F377F"/>
                </a:solidFill>
                <a:effectLst/>
                <a:latin typeface="Consolas" panose="020B0609020204030204" pitchFamily="49" charset="0"/>
              </a:rPr>
              <a:t>new_observations</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0</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done</a:t>
            </a:r>
            <a:r>
              <a:rPr lang="en-US" sz="800" b="0" dirty="0">
                <a:solidFill>
                  <a:srgbClr val="000000"/>
                </a:solidFill>
                <a:effectLst/>
                <a:latin typeface="Consolas" panose="020B0609020204030204" pitchFamily="49" charset="0"/>
              </a:rPr>
              <a:t> = </a:t>
            </a:r>
            <a:r>
              <a:rPr lang="en-US" sz="800" b="0" dirty="0" err="1">
                <a:solidFill>
                  <a:srgbClr val="1F377F"/>
                </a:solidFill>
                <a:effectLst/>
                <a:latin typeface="Consolas" panose="020B0609020204030204" pitchFamily="49" charset="0"/>
              </a:rPr>
              <a:t>new_observations</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2</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if</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done</a:t>
            </a:r>
            <a:r>
              <a:rPr lang="en-US" sz="800" b="0" dirty="0">
                <a:solidFill>
                  <a:srgbClr val="000000"/>
                </a:solidFill>
                <a:effectLst/>
                <a:latin typeface="Consolas" panose="020B0609020204030204" pitchFamily="49" charset="0"/>
              </a:rPr>
              <a:t> == </a:t>
            </a:r>
            <a:r>
              <a:rPr lang="en-US" sz="800" b="0" dirty="0">
                <a:solidFill>
                  <a:srgbClr val="0000FF"/>
                </a:solidFill>
                <a:effectLst/>
                <a:latin typeface="Consolas" panose="020B0609020204030204" pitchFamily="49" charset="0"/>
              </a:rPr>
              <a:t>True</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break</a:t>
            </a:r>
            <a:endParaRPr lang="en-US" sz="800" b="0" dirty="0">
              <a:solidFill>
                <a:srgbClr val="000000"/>
              </a:solidFill>
              <a:effectLst/>
              <a:latin typeface="Consolas" panose="020B0609020204030204" pitchFamily="49" charset="0"/>
            </a:endParaRP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episode</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i</a:t>
            </a:r>
            <a:r>
              <a:rPr lang="en-US" sz="800" b="0" dirty="0">
                <a:solidFill>
                  <a:srgbClr val="000000"/>
                </a:solidFill>
                <a:effectLst/>
                <a:latin typeface="Consolas" panose="020B0609020204030204" pitchFamily="49" charset="0"/>
              </a:rPr>
              <a:t>].</a:t>
            </a:r>
            <a:r>
              <a:rPr lang="en-US" sz="800" b="0" dirty="0">
                <a:solidFill>
                  <a:srgbClr val="74531F"/>
                </a:solidFill>
                <a:effectLst/>
                <a:latin typeface="Consolas" panose="020B0609020204030204" pitchFamily="49" charset="0"/>
              </a:rPr>
              <a:t>append</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state</a:t>
            </a:r>
            <a:r>
              <a:rPr lang="en-US" sz="800" b="0" dirty="0" err="1">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action</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state</a:t>
            </a:r>
            <a:r>
              <a:rPr lang="en-US" sz="800" b="0" dirty="0">
                <a:solidFill>
                  <a:srgbClr val="000000"/>
                </a:solidFill>
                <a:effectLst/>
                <a:latin typeface="Consolas" panose="020B0609020204030204" pitchFamily="49" charset="0"/>
              </a:rPr>
              <a:t> = </a:t>
            </a:r>
            <a:r>
              <a:rPr lang="en-US" sz="800" b="0" dirty="0" err="1">
                <a:solidFill>
                  <a:srgbClr val="1F377F"/>
                </a:solidFill>
                <a:effectLst/>
                <a:latin typeface="Consolas" panose="020B0609020204030204" pitchFamily="49" charset="0"/>
              </a:rPr>
              <a:t>next_state</a:t>
            </a:r>
            <a:endParaRPr lang="en-US" sz="800" b="0" dirty="0">
              <a:solidFill>
                <a:srgbClr val="000000"/>
              </a:solidFill>
              <a:effectLst/>
              <a:latin typeface="Consolas" panose="020B0609020204030204" pitchFamily="49" charset="0"/>
            </a:endParaRP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l</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1</a:t>
            </a:r>
            <a:endParaRPr lang="en-US" sz="800" b="0" dirty="0">
              <a:solidFill>
                <a:srgbClr val="000000"/>
              </a:solidFill>
              <a:effectLst/>
              <a:latin typeface="Consolas" panose="020B0609020204030204" pitchFamily="49" charset="0"/>
            </a:endParaRPr>
          </a:p>
          <a:p>
            <a:r>
              <a:rPr lang="en-US" sz="800" b="0" dirty="0">
                <a:solidFill>
                  <a:srgbClr val="000000"/>
                </a:solidFill>
                <a:effectLst/>
                <a:latin typeface="Consolas" panose="020B0609020204030204" pitchFamily="49" charset="0"/>
              </a:rPr>
              <a:t>        </a:t>
            </a:r>
            <a:r>
              <a:rPr lang="en-US" sz="800" b="0" dirty="0" err="1">
                <a:solidFill>
                  <a:srgbClr val="808080"/>
                </a:solidFill>
                <a:effectLst/>
                <a:latin typeface="Consolas" panose="020B0609020204030204" pitchFamily="49" charset="0"/>
              </a:rPr>
              <a:t>env</a:t>
            </a:r>
            <a:r>
              <a:rPr lang="en-US" sz="800" b="0" dirty="0" err="1">
                <a:solidFill>
                  <a:srgbClr val="000000"/>
                </a:solidFill>
                <a:effectLst/>
                <a:latin typeface="Consolas" panose="020B0609020204030204" pitchFamily="49" charset="0"/>
              </a:rPr>
              <a:t>.close</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j</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0</a:t>
            </a:r>
            <a:endParaRPr lang="en-US" sz="800" b="0" dirty="0">
              <a:solidFill>
                <a:srgbClr val="000000"/>
              </a:solidFill>
              <a:effectLst/>
              <a:latin typeface="Consolas" panose="020B0609020204030204" pitchFamily="49" charset="0"/>
            </a:endParaRPr>
          </a:p>
          <a:p>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for</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state</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action</a:t>
            </a:r>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in</a:t>
            </a:r>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episode</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i</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v_basis</a:t>
            </a:r>
            <a:r>
              <a:rPr lang="en-US" sz="800" b="0" dirty="0">
                <a:solidFill>
                  <a:srgbClr val="000000"/>
                </a:solidFill>
                <a:effectLst/>
                <a:latin typeface="Consolas" panose="020B0609020204030204" pitchFamily="49" charset="0"/>
              </a:rPr>
              <a:t> += </a:t>
            </a:r>
            <a:r>
              <a:rPr lang="en-US" sz="800" b="0" dirty="0" err="1">
                <a:solidFill>
                  <a:srgbClr val="808080"/>
                </a:solidFill>
                <a:effectLst/>
                <a:latin typeface="Consolas" panose="020B0609020204030204" pitchFamily="49" charset="0"/>
              </a:rPr>
              <a:t>featurizer_vec</a:t>
            </a:r>
            <a:r>
              <a:rPr lang="en-US" sz="800" b="0" dirty="0" err="1">
                <a:solidFill>
                  <a:srgbClr val="000000"/>
                </a:solidFill>
                <a:effectLst/>
                <a:latin typeface="Consolas" panose="020B0609020204030204" pitchFamily="49" charset="0"/>
              </a:rPr>
              <a:t>.transform</a:t>
            </a:r>
            <a:r>
              <a:rPr lang="en-US" sz="800" b="0" dirty="0">
                <a:solidFill>
                  <a:srgbClr val="000000"/>
                </a:solidFill>
                <a:effectLst/>
                <a:latin typeface="Consolas" panose="020B0609020204030204" pitchFamily="49" charset="0"/>
              </a:rPr>
              <a:t>([[</a:t>
            </a:r>
            <a:r>
              <a:rPr lang="en-US" sz="800" b="0" dirty="0" err="1">
                <a:solidFill>
                  <a:srgbClr val="74531F"/>
                </a:solidFill>
                <a:effectLst/>
                <a:latin typeface="Consolas" panose="020B0609020204030204" pitchFamily="49" charset="0"/>
              </a:rPr>
              <a:t>scaler_val</a:t>
            </a:r>
            <a:r>
              <a:rPr lang="en-US" sz="800" b="0" dirty="0">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state</a:t>
            </a:r>
            <a:r>
              <a:rPr lang="en-US" sz="800" b="0" dirty="0" err="1">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scaler</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0</a:t>
            </a:r>
            <a:r>
              <a:rPr lang="en-US" sz="800" b="0" dirty="0">
                <a:solidFill>
                  <a:srgbClr val="000000"/>
                </a:solidFill>
                <a:effectLst/>
                <a:latin typeface="Consolas" panose="020B0609020204030204" pitchFamily="49" charset="0"/>
              </a:rPr>
              <a:t>]* </a:t>
            </a:r>
            <a:r>
              <a:rPr lang="en-US" sz="800" b="0" dirty="0">
                <a:solidFill>
                  <a:srgbClr val="80808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discount_factor</a:t>
            </a:r>
            <a:r>
              <a:rPr lang="en-US" sz="800" b="0" dirty="0">
                <a:solidFill>
                  <a:srgbClr val="808080"/>
                </a:solidFill>
                <a:effectLst/>
                <a:latin typeface="Consolas" panose="020B0609020204030204" pitchFamily="49" charset="0"/>
              </a:rPr>
              <a:t>)</a:t>
            </a:r>
            <a:r>
              <a:rPr lang="en-US" sz="800" b="0" dirty="0">
                <a:solidFill>
                  <a:srgbClr val="000000"/>
                </a:solidFill>
                <a:effectLst/>
                <a:latin typeface="Consolas" panose="020B0609020204030204" pitchFamily="49" charset="0"/>
              </a:rPr>
              <a:t>**</a:t>
            </a:r>
            <a:r>
              <a:rPr lang="en-US" sz="800" b="0" dirty="0">
                <a:solidFill>
                  <a:srgbClr val="1F377F"/>
                </a:solidFill>
                <a:effectLst/>
                <a:latin typeface="Consolas" panose="020B0609020204030204" pitchFamily="49" charset="0"/>
              </a:rPr>
              <a:t>j</a:t>
            </a:r>
            <a:r>
              <a:rPr lang="en-US" sz="800" b="0" dirty="0">
                <a:solidFill>
                  <a:srgbClr val="000000"/>
                </a:solidFill>
                <a:effectLst/>
                <a:latin typeface="Consolas" panose="020B0609020204030204" pitchFamily="49" charset="0"/>
              </a:rPr>
              <a:t> </a:t>
            </a:r>
          </a:p>
          <a:p>
            <a:r>
              <a:rPr lang="en-US" sz="800" b="0" dirty="0">
                <a:solidFill>
                  <a:srgbClr val="000000"/>
                </a:solidFill>
                <a:effectLst/>
                <a:latin typeface="Consolas" panose="020B0609020204030204" pitchFamily="49" charset="0"/>
              </a:rPr>
              <a:t>            </a:t>
            </a:r>
            <a:r>
              <a:rPr lang="en-US" sz="800" b="0" dirty="0">
                <a:solidFill>
                  <a:srgbClr val="1F377F"/>
                </a:solidFill>
                <a:effectLst/>
                <a:latin typeface="Consolas" panose="020B0609020204030204" pitchFamily="49" charset="0"/>
              </a:rPr>
              <a:t>j</a:t>
            </a:r>
            <a:r>
              <a:rPr lang="en-US" sz="800" b="0" dirty="0">
                <a:solidFill>
                  <a:srgbClr val="000000"/>
                </a:solidFill>
                <a:effectLst/>
                <a:latin typeface="Consolas" panose="020B0609020204030204" pitchFamily="49" charset="0"/>
              </a:rPr>
              <a:t>+=</a:t>
            </a:r>
            <a:r>
              <a:rPr lang="en-US" sz="800" b="0" dirty="0">
                <a:solidFill>
                  <a:srgbClr val="098658"/>
                </a:solidFill>
                <a:effectLst/>
                <a:latin typeface="Consolas" panose="020B0609020204030204" pitchFamily="49" charset="0"/>
              </a:rPr>
              <a:t>1</a:t>
            </a:r>
          </a:p>
          <a:p>
            <a:r>
              <a:rPr lang="en-US" sz="800" b="0" dirty="0">
                <a:solidFill>
                  <a:srgbClr val="000000"/>
                </a:solidFill>
                <a:effectLst/>
                <a:latin typeface="Consolas" panose="020B0609020204030204" pitchFamily="49" charset="0"/>
              </a:rPr>
              <a:t>    </a:t>
            </a:r>
            <a:r>
              <a:rPr lang="en-US" sz="800" b="0" dirty="0" err="1">
                <a:solidFill>
                  <a:srgbClr val="1F377F"/>
                </a:solidFill>
                <a:effectLst/>
                <a:latin typeface="Consolas" panose="020B0609020204030204" pitchFamily="49" charset="0"/>
              </a:rPr>
              <a:t>v_basis_net</a:t>
            </a:r>
            <a:r>
              <a:rPr lang="en-US" sz="800" b="0" dirty="0">
                <a:solidFill>
                  <a:srgbClr val="000000"/>
                </a:solidFill>
                <a:effectLst/>
                <a:latin typeface="Consolas" panose="020B0609020204030204" pitchFamily="49" charset="0"/>
              </a:rPr>
              <a:t> = </a:t>
            </a:r>
            <a:r>
              <a:rPr lang="en-US" sz="800" b="0" dirty="0" err="1">
                <a:solidFill>
                  <a:srgbClr val="1F377F"/>
                </a:solidFill>
                <a:effectLst/>
                <a:latin typeface="Consolas" panose="020B0609020204030204" pitchFamily="49" charset="0"/>
              </a:rPr>
              <a:t>v_basis</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num_trajectories</a:t>
            </a:r>
            <a:endParaRPr lang="en-US" sz="800" b="0" dirty="0">
              <a:solidFill>
                <a:srgbClr val="000000"/>
              </a:solidFill>
              <a:effectLst/>
              <a:latin typeface="Consolas" panose="020B0609020204030204" pitchFamily="49" charset="0"/>
            </a:endParaRPr>
          </a:p>
          <a:p>
            <a:r>
              <a:rPr lang="en-US" sz="800" b="0" dirty="0">
                <a:solidFill>
                  <a:srgbClr val="000000"/>
                </a:solidFill>
                <a:effectLst/>
                <a:latin typeface="Consolas" panose="020B0609020204030204" pitchFamily="49" charset="0"/>
              </a:rPr>
              <a:t>    V= </a:t>
            </a:r>
            <a:r>
              <a:rPr lang="en-US" sz="800" b="0" dirty="0" err="1">
                <a:solidFill>
                  <a:srgbClr val="000000"/>
                </a:solidFill>
                <a:effectLst/>
                <a:latin typeface="Consolas" panose="020B0609020204030204" pitchFamily="49" charset="0"/>
              </a:rPr>
              <a:t>np.</a:t>
            </a:r>
            <a:r>
              <a:rPr lang="en-US" sz="800" b="0" dirty="0" err="1">
                <a:solidFill>
                  <a:srgbClr val="74531F"/>
                </a:solidFill>
                <a:effectLst/>
                <a:latin typeface="Consolas" panose="020B0609020204030204" pitchFamily="49" charset="0"/>
              </a:rPr>
              <a:t>dot</a:t>
            </a:r>
            <a:r>
              <a:rPr lang="en-US" sz="800" b="0" dirty="0">
                <a:solidFill>
                  <a:srgbClr val="000000"/>
                </a:solidFill>
                <a:effectLst/>
                <a:latin typeface="Consolas" panose="020B0609020204030204" pitchFamily="49" charset="0"/>
              </a:rPr>
              <a:t>(</a:t>
            </a:r>
            <a:r>
              <a:rPr lang="en-US" sz="800" b="0" dirty="0" err="1">
                <a:solidFill>
                  <a:srgbClr val="808080"/>
                </a:solidFill>
                <a:effectLst/>
                <a:latin typeface="Consolas" panose="020B0609020204030204" pitchFamily="49" charset="0"/>
              </a:rPr>
              <a:t>alpha_vec</a:t>
            </a:r>
            <a:r>
              <a:rPr lang="en-US" sz="800" b="0" dirty="0" err="1">
                <a:solidFill>
                  <a:srgbClr val="000000"/>
                </a:solidFill>
                <a:effectLst/>
                <a:latin typeface="Consolas" panose="020B0609020204030204" pitchFamily="49" charset="0"/>
              </a:rPr>
              <a:t>,</a:t>
            </a:r>
            <a:r>
              <a:rPr lang="en-US" sz="800" b="0" dirty="0" err="1">
                <a:solidFill>
                  <a:srgbClr val="1F377F"/>
                </a:solidFill>
                <a:effectLst/>
                <a:latin typeface="Consolas" panose="020B0609020204030204" pitchFamily="49" charset="0"/>
              </a:rPr>
              <a:t>v_basis_net</a:t>
            </a:r>
            <a:r>
              <a:rPr lang="en-US" sz="800" b="0" dirty="0">
                <a:solidFill>
                  <a:srgbClr val="000000"/>
                </a:solidFill>
                <a:effectLst/>
                <a:latin typeface="Consolas" panose="020B0609020204030204" pitchFamily="49" charset="0"/>
              </a:rPr>
              <a:t>)</a:t>
            </a:r>
          </a:p>
          <a:p>
            <a:r>
              <a:rPr lang="en-US" sz="800" b="0" dirty="0">
                <a:solidFill>
                  <a:srgbClr val="000000"/>
                </a:solidFill>
                <a:effectLst/>
                <a:latin typeface="Consolas" panose="020B0609020204030204" pitchFamily="49" charset="0"/>
              </a:rPr>
              <a:t>    </a:t>
            </a:r>
            <a:r>
              <a:rPr lang="en-US" sz="800" b="0" dirty="0">
                <a:solidFill>
                  <a:srgbClr val="8F08C4"/>
                </a:solidFill>
                <a:effectLst/>
                <a:latin typeface="Consolas" panose="020B0609020204030204" pitchFamily="49" charset="0"/>
              </a:rPr>
              <a:t>return</a:t>
            </a:r>
            <a:r>
              <a:rPr lang="en-US" sz="800" b="0" dirty="0">
                <a:solidFill>
                  <a:srgbClr val="000000"/>
                </a:solidFill>
                <a:effectLst/>
                <a:latin typeface="Consolas" panose="020B0609020204030204" pitchFamily="49" charset="0"/>
              </a:rPr>
              <a:t> V , </a:t>
            </a:r>
            <a:r>
              <a:rPr lang="en-US" sz="800" b="0" dirty="0" err="1">
                <a:solidFill>
                  <a:srgbClr val="1F377F"/>
                </a:solidFill>
                <a:effectLst/>
                <a:latin typeface="Consolas" panose="020B0609020204030204" pitchFamily="49" charset="0"/>
              </a:rPr>
              <a:t>v_basis_net</a:t>
            </a:r>
            <a:endParaRPr lang="en-US" sz="800" b="0" dirty="0">
              <a:solidFill>
                <a:srgbClr val="000000"/>
              </a:solidFill>
              <a:effectLst/>
              <a:latin typeface="Consolas" panose="020B0609020204030204" pitchFamily="49" charset="0"/>
            </a:endParaRPr>
          </a:p>
        </p:txBody>
      </p:sp>
      <p:sp>
        <p:nvSpPr>
          <p:cNvPr id="3" name="Chỗ dành sẵn cho Số hiệu Bản chiếu 4">
            <a:extLst>
              <a:ext uri="{FF2B5EF4-FFF2-40B4-BE49-F238E27FC236}">
                <a16:creationId xmlns:a16="http://schemas.microsoft.com/office/drawing/2014/main" id="{61FC3D79-66DF-E5C0-4359-77F10CB96E81}"/>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29</a:t>
            </a:fld>
            <a:endParaRPr lang="en-US" sz="1200">
              <a:solidFill>
                <a:schemeClr val="bg1">
                  <a:lumMod val="50000"/>
                </a:schemeClr>
              </a:solidFill>
              <a:latin typeface="Aptos" panose="020B0004020202020204" pitchFamily="34" charset="0"/>
            </a:endParaRPr>
          </a:p>
        </p:txBody>
      </p:sp>
      <p:sp>
        <p:nvSpPr>
          <p:cNvPr id="8" name="TextBox 7">
            <a:extLst>
              <a:ext uri="{FF2B5EF4-FFF2-40B4-BE49-F238E27FC236}">
                <a16:creationId xmlns:a16="http://schemas.microsoft.com/office/drawing/2014/main" id="{1B9C2B56-E5B0-9A01-566E-897C4E6F133E}"/>
              </a:ext>
            </a:extLst>
          </p:cNvPr>
          <p:cNvSpPr txBox="1"/>
          <p:nvPr/>
        </p:nvSpPr>
        <p:spPr>
          <a:xfrm>
            <a:off x="537250" y="1348733"/>
            <a:ext cx="8428237" cy="436210"/>
          </a:xfrm>
          <a:prstGeom prst="rect">
            <a:avLst/>
          </a:prstGeom>
          <a:noFill/>
        </p:spPr>
        <p:txBody>
          <a:bodyPr wrap="square">
            <a:spAutoFit/>
          </a:bodyPr>
          <a:lstStyle/>
          <a:p>
            <a:pPr>
              <a:lnSpc>
                <a:spcPts val="1425"/>
              </a:lnSpc>
            </a:pPr>
            <a:r>
              <a:rPr lang="en-US" sz="900" b="0" dirty="0">
                <a:solidFill>
                  <a:srgbClr val="008000"/>
                </a:solidFill>
                <a:effectLst/>
                <a:latin typeface="Consolas" panose="020B0609020204030204" pitchFamily="49" charset="0"/>
              </a:rPr>
              <a:t># Calculates the value and value vector of the start state: V(</a:t>
            </a:r>
            <a:r>
              <a:rPr lang="en-US" sz="900" b="0" dirty="0" err="1">
                <a:solidFill>
                  <a:srgbClr val="008000"/>
                </a:solidFill>
                <a:effectLst/>
                <a:latin typeface="Consolas" panose="020B0609020204030204" pitchFamily="49" charset="0"/>
              </a:rPr>
              <a:t>s</a:t>
            </a:r>
            <a:r>
              <a:rPr lang="en-US" sz="900" b="0" baseline="-25000" dirty="0" err="1">
                <a:solidFill>
                  <a:srgbClr val="008000"/>
                </a:solidFill>
                <a:effectLst/>
                <a:latin typeface="Consolas" panose="020B0609020204030204" pitchFamily="49" charset="0"/>
              </a:rPr>
              <a:t>0</a:t>
            </a:r>
            <a:r>
              <a:rPr lang="en-US" sz="900" b="0" dirty="0">
                <a:solidFill>
                  <a:srgbClr val="008000"/>
                </a:solidFill>
                <a:effectLst/>
                <a:latin typeface="Consolas" panose="020B0609020204030204" pitchFamily="49" charset="0"/>
              </a:rPr>
              <a:t>) (equivalent to the step simulate trajectories and estimate values in the pseudocode).</a:t>
            </a:r>
            <a:endParaRPr lang="en-US" sz="9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8211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000" y="1534351"/>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Overview of </a:t>
            </a:r>
            <a:r>
              <a:rPr lang="en-US" err="1"/>
              <a:t>IRL</a:t>
            </a:r>
            <a:endParaRPr lang="en-US"/>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3" name="Google Shape;203;p23"/>
          <p:cNvCxnSpPr>
            <a:cxnSpLocks/>
          </p:cNvCxnSpPr>
          <p:nvPr/>
        </p:nvCxnSpPr>
        <p:spPr>
          <a:xfrm>
            <a:off x="922881" y="2804530"/>
            <a:ext cx="0" cy="846798"/>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210;p24">
            <a:extLst>
              <a:ext uri="{FF2B5EF4-FFF2-40B4-BE49-F238E27FC236}">
                <a16:creationId xmlns:a16="http://schemas.microsoft.com/office/drawing/2014/main" id="{E33520C6-233E-EA75-09F6-FEE7FEE299C2}"/>
              </a:ext>
            </a:extLst>
          </p:cNvPr>
          <p:cNvGrpSpPr/>
          <p:nvPr/>
        </p:nvGrpSpPr>
        <p:grpSpPr>
          <a:xfrm flipH="1">
            <a:off x="6135205" y="1023898"/>
            <a:ext cx="3706695" cy="2550084"/>
            <a:chOff x="4388650" y="2224200"/>
            <a:chExt cx="1707525" cy="1174775"/>
          </a:xfrm>
        </p:grpSpPr>
        <p:sp>
          <p:nvSpPr>
            <p:cNvPr id="5" name="Google Shape;211;p24">
              <a:extLst>
                <a:ext uri="{FF2B5EF4-FFF2-40B4-BE49-F238E27FC236}">
                  <a16:creationId xmlns:a16="http://schemas.microsoft.com/office/drawing/2014/main" id="{EF682008-2524-C680-8919-E65E14762853}"/>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p24">
              <a:extLst>
                <a:ext uri="{FF2B5EF4-FFF2-40B4-BE49-F238E27FC236}">
                  <a16:creationId xmlns:a16="http://schemas.microsoft.com/office/drawing/2014/main" id="{FE8D2BC6-4CAA-C747-BE89-DB0630B3E5F3}"/>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p24">
              <a:extLst>
                <a:ext uri="{FF2B5EF4-FFF2-40B4-BE49-F238E27FC236}">
                  <a16:creationId xmlns:a16="http://schemas.microsoft.com/office/drawing/2014/main" id="{4A1F3633-8321-ADA7-ABF5-73B6DA3286E6}"/>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p24">
              <a:extLst>
                <a:ext uri="{FF2B5EF4-FFF2-40B4-BE49-F238E27FC236}">
                  <a16:creationId xmlns:a16="http://schemas.microsoft.com/office/drawing/2014/main" id="{6950ACF5-213D-A422-AE72-C6F81D8E6289}"/>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p24">
              <a:extLst>
                <a:ext uri="{FF2B5EF4-FFF2-40B4-BE49-F238E27FC236}">
                  <a16:creationId xmlns:a16="http://schemas.microsoft.com/office/drawing/2014/main" id="{EAAF3294-FFF3-B8DD-BF5E-B23DE472D1BA}"/>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p24">
              <a:extLst>
                <a:ext uri="{FF2B5EF4-FFF2-40B4-BE49-F238E27FC236}">
                  <a16:creationId xmlns:a16="http://schemas.microsoft.com/office/drawing/2014/main" id="{10D27E80-D842-CBDB-47A2-FC9AB6B257A1}"/>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p24">
              <a:extLst>
                <a:ext uri="{FF2B5EF4-FFF2-40B4-BE49-F238E27FC236}">
                  <a16:creationId xmlns:a16="http://schemas.microsoft.com/office/drawing/2014/main" id="{085F21C2-747A-C972-094D-8FA6F4EC7018}"/>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p24">
              <a:extLst>
                <a:ext uri="{FF2B5EF4-FFF2-40B4-BE49-F238E27FC236}">
                  <a16:creationId xmlns:a16="http://schemas.microsoft.com/office/drawing/2014/main" id="{F46D3122-E60A-75BA-9C9A-CADD5EA9C2F6}"/>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p24">
              <a:extLst>
                <a:ext uri="{FF2B5EF4-FFF2-40B4-BE49-F238E27FC236}">
                  <a16:creationId xmlns:a16="http://schemas.microsoft.com/office/drawing/2014/main" id="{88039289-72C2-CF99-42A6-684EEE403691}"/>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0;p24">
              <a:extLst>
                <a:ext uri="{FF2B5EF4-FFF2-40B4-BE49-F238E27FC236}">
                  <a16:creationId xmlns:a16="http://schemas.microsoft.com/office/drawing/2014/main" id="{50701939-19F7-8959-8905-84594AE81503}"/>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1;p24">
              <a:extLst>
                <a:ext uri="{FF2B5EF4-FFF2-40B4-BE49-F238E27FC236}">
                  <a16:creationId xmlns:a16="http://schemas.microsoft.com/office/drawing/2014/main" id="{7947A825-938F-50EA-4392-ADFB8BF3F754}"/>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2;p24">
              <a:extLst>
                <a:ext uri="{FF2B5EF4-FFF2-40B4-BE49-F238E27FC236}">
                  <a16:creationId xmlns:a16="http://schemas.microsoft.com/office/drawing/2014/main" id="{110B5C29-C386-462D-D0DF-B1BA2527279D}"/>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p24">
              <a:extLst>
                <a:ext uri="{FF2B5EF4-FFF2-40B4-BE49-F238E27FC236}">
                  <a16:creationId xmlns:a16="http://schemas.microsoft.com/office/drawing/2014/main" id="{D9BE33FA-C01E-CE30-DBED-E7D80A64F958}"/>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p24">
              <a:extLst>
                <a:ext uri="{FF2B5EF4-FFF2-40B4-BE49-F238E27FC236}">
                  <a16:creationId xmlns:a16="http://schemas.microsoft.com/office/drawing/2014/main" id="{9E3BBCBC-674C-0F17-830B-F867D5AB3D2E}"/>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p24">
              <a:extLst>
                <a:ext uri="{FF2B5EF4-FFF2-40B4-BE49-F238E27FC236}">
                  <a16:creationId xmlns:a16="http://schemas.microsoft.com/office/drawing/2014/main" id="{FAFB0D45-6B65-AF3D-A755-756A012BF9BA}"/>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4">
              <a:extLst>
                <a:ext uri="{FF2B5EF4-FFF2-40B4-BE49-F238E27FC236}">
                  <a16:creationId xmlns:a16="http://schemas.microsoft.com/office/drawing/2014/main" id="{1737DF75-496F-CF15-2F27-3210E0DFF4A1}"/>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4">
              <a:extLst>
                <a:ext uri="{FF2B5EF4-FFF2-40B4-BE49-F238E27FC236}">
                  <a16:creationId xmlns:a16="http://schemas.microsoft.com/office/drawing/2014/main" id="{2A9DE718-D026-C2C2-D46D-177D000812E2}"/>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4">
              <a:extLst>
                <a:ext uri="{FF2B5EF4-FFF2-40B4-BE49-F238E27FC236}">
                  <a16:creationId xmlns:a16="http://schemas.microsoft.com/office/drawing/2014/main" id="{877DB2C1-DA40-3656-8531-F06410041794}"/>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4">
              <a:extLst>
                <a:ext uri="{FF2B5EF4-FFF2-40B4-BE49-F238E27FC236}">
                  <a16:creationId xmlns:a16="http://schemas.microsoft.com/office/drawing/2014/main" id="{179E5340-CC3C-D6BD-3BED-A05411C196E2}"/>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4">
              <a:extLst>
                <a:ext uri="{FF2B5EF4-FFF2-40B4-BE49-F238E27FC236}">
                  <a16:creationId xmlns:a16="http://schemas.microsoft.com/office/drawing/2014/main" id="{7B4B6C98-A8FD-1553-147D-B5FBEA59C0D3}"/>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4">
              <a:extLst>
                <a:ext uri="{FF2B5EF4-FFF2-40B4-BE49-F238E27FC236}">
                  <a16:creationId xmlns:a16="http://schemas.microsoft.com/office/drawing/2014/main" id="{5C036182-535B-07F4-60B8-214C7FD7BB98}"/>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p24">
              <a:extLst>
                <a:ext uri="{FF2B5EF4-FFF2-40B4-BE49-F238E27FC236}">
                  <a16:creationId xmlns:a16="http://schemas.microsoft.com/office/drawing/2014/main" id="{3A2CAFC2-2A54-57A8-181A-9C434F738286}"/>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p24">
              <a:extLst>
                <a:ext uri="{FF2B5EF4-FFF2-40B4-BE49-F238E27FC236}">
                  <a16:creationId xmlns:a16="http://schemas.microsoft.com/office/drawing/2014/main" id="{6011F9C4-C687-34C5-E8D8-2EDE7C220C44}"/>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p24">
              <a:extLst>
                <a:ext uri="{FF2B5EF4-FFF2-40B4-BE49-F238E27FC236}">
                  <a16:creationId xmlns:a16="http://schemas.microsoft.com/office/drawing/2014/main" id="{72F5FE32-43D6-153A-ADA9-BE583ADD99C9}"/>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p24">
              <a:extLst>
                <a:ext uri="{FF2B5EF4-FFF2-40B4-BE49-F238E27FC236}">
                  <a16:creationId xmlns:a16="http://schemas.microsoft.com/office/drawing/2014/main" id="{E0186FBF-4DFF-1086-07A3-CBECBA2D8371}"/>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6;p24">
              <a:extLst>
                <a:ext uri="{FF2B5EF4-FFF2-40B4-BE49-F238E27FC236}">
                  <a16:creationId xmlns:a16="http://schemas.microsoft.com/office/drawing/2014/main" id="{0FE7A809-951D-9A04-4864-77ED6810C26A}"/>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p24">
              <a:extLst>
                <a:ext uri="{FF2B5EF4-FFF2-40B4-BE49-F238E27FC236}">
                  <a16:creationId xmlns:a16="http://schemas.microsoft.com/office/drawing/2014/main" id="{EEE2C317-F273-A154-D4FA-1D2212B4353E}"/>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8;p24">
              <a:extLst>
                <a:ext uri="{FF2B5EF4-FFF2-40B4-BE49-F238E27FC236}">
                  <a16:creationId xmlns:a16="http://schemas.microsoft.com/office/drawing/2014/main" id="{86050CE9-2644-0B4D-A973-D89AE84D2573}"/>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p24">
              <a:extLst>
                <a:ext uri="{FF2B5EF4-FFF2-40B4-BE49-F238E27FC236}">
                  <a16:creationId xmlns:a16="http://schemas.microsoft.com/office/drawing/2014/main" id="{390DD5A2-2538-E15D-15DF-5798664CD5B0}"/>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p24">
              <a:extLst>
                <a:ext uri="{FF2B5EF4-FFF2-40B4-BE49-F238E27FC236}">
                  <a16:creationId xmlns:a16="http://schemas.microsoft.com/office/drawing/2014/main" id="{1A94C4EA-036E-233A-32C4-3A02DA4D963F}"/>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p24">
              <a:extLst>
                <a:ext uri="{FF2B5EF4-FFF2-40B4-BE49-F238E27FC236}">
                  <a16:creationId xmlns:a16="http://schemas.microsoft.com/office/drawing/2014/main" id="{3F28C0A5-152C-DC34-2528-889B8C68CBBE}"/>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4">
              <a:extLst>
                <a:ext uri="{FF2B5EF4-FFF2-40B4-BE49-F238E27FC236}">
                  <a16:creationId xmlns:a16="http://schemas.microsoft.com/office/drawing/2014/main" id="{7125F309-39CF-CDF6-271C-6504C268566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p24">
              <a:extLst>
                <a:ext uri="{FF2B5EF4-FFF2-40B4-BE49-F238E27FC236}">
                  <a16:creationId xmlns:a16="http://schemas.microsoft.com/office/drawing/2014/main" id="{BD656183-335F-183F-3F88-42A42FEC9017}"/>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p24">
              <a:extLst>
                <a:ext uri="{FF2B5EF4-FFF2-40B4-BE49-F238E27FC236}">
                  <a16:creationId xmlns:a16="http://schemas.microsoft.com/office/drawing/2014/main" id="{03BFA358-23DC-EB50-C84F-05056132A4D2}"/>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24">
              <a:extLst>
                <a:ext uri="{FF2B5EF4-FFF2-40B4-BE49-F238E27FC236}">
                  <a16:creationId xmlns:a16="http://schemas.microsoft.com/office/drawing/2014/main" id="{25DAD256-F388-AFB0-FB4E-7986BCC0EC54}"/>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p24">
              <a:extLst>
                <a:ext uri="{FF2B5EF4-FFF2-40B4-BE49-F238E27FC236}">
                  <a16:creationId xmlns:a16="http://schemas.microsoft.com/office/drawing/2014/main" id="{7B5D5AC1-B4E1-D260-FC81-077923155A08}"/>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7;p24">
              <a:extLst>
                <a:ext uri="{FF2B5EF4-FFF2-40B4-BE49-F238E27FC236}">
                  <a16:creationId xmlns:a16="http://schemas.microsoft.com/office/drawing/2014/main" id="{83DE16CA-E61C-9C8C-9E80-33C4C93A7071}"/>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4">
              <a:extLst>
                <a:ext uri="{FF2B5EF4-FFF2-40B4-BE49-F238E27FC236}">
                  <a16:creationId xmlns:a16="http://schemas.microsoft.com/office/drawing/2014/main" id="{4C49901A-154C-F7C6-2A4B-DA34F17DB454}"/>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4">
              <a:extLst>
                <a:ext uri="{FF2B5EF4-FFF2-40B4-BE49-F238E27FC236}">
                  <a16:creationId xmlns:a16="http://schemas.microsoft.com/office/drawing/2014/main" id="{5D6E5E33-DFC5-AB1E-CCC1-446CA3CC377C}"/>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p24">
              <a:extLst>
                <a:ext uri="{FF2B5EF4-FFF2-40B4-BE49-F238E27FC236}">
                  <a16:creationId xmlns:a16="http://schemas.microsoft.com/office/drawing/2014/main" id="{ABE50DDB-6DF9-8CDA-D214-A6F462F430B6}"/>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4">
              <a:extLst>
                <a:ext uri="{FF2B5EF4-FFF2-40B4-BE49-F238E27FC236}">
                  <a16:creationId xmlns:a16="http://schemas.microsoft.com/office/drawing/2014/main" id="{E9532A7C-975D-F012-226E-D3475AB40011}"/>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p24">
              <a:extLst>
                <a:ext uri="{FF2B5EF4-FFF2-40B4-BE49-F238E27FC236}">
                  <a16:creationId xmlns:a16="http://schemas.microsoft.com/office/drawing/2014/main" id="{69841F93-263C-F283-689F-3C67498C649B}"/>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3;p24">
              <a:extLst>
                <a:ext uri="{FF2B5EF4-FFF2-40B4-BE49-F238E27FC236}">
                  <a16:creationId xmlns:a16="http://schemas.microsoft.com/office/drawing/2014/main" id="{7264723E-2097-615A-D288-F4981EECC3A9}"/>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p24">
              <a:extLst>
                <a:ext uri="{FF2B5EF4-FFF2-40B4-BE49-F238E27FC236}">
                  <a16:creationId xmlns:a16="http://schemas.microsoft.com/office/drawing/2014/main" id="{D8D2B0B8-4053-CC7F-124B-BB88AC059323}"/>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p24">
              <a:extLst>
                <a:ext uri="{FF2B5EF4-FFF2-40B4-BE49-F238E27FC236}">
                  <a16:creationId xmlns:a16="http://schemas.microsoft.com/office/drawing/2014/main" id="{20EC23A4-BED3-6B0F-EC29-67AA575D0125}"/>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p24">
              <a:extLst>
                <a:ext uri="{FF2B5EF4-FFF2-40B4-BE49-F238E27FC236}">
                  <a16:creationId xmlns:a16="http://schemas.microsoft.com/office/drawing/2014/main" id="{E860AD48-85D7-1C98-3D73-60DF22B2062B}"/>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7;p24">
              <a:extLst>
                <a:ext uri="{FF2B5EF4-FFF2-40B4-BE49-F238E27FC236}">
                  <a16:creationId xmlns:a16="http://schemas.microsoft.com/office/drawing/2014/main" id="{95EB0E8D-D39C-07DF-D4DC-10CAAEA95C67}"/>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p24">
              <a:extLst>
                <a:ext uri="{FF2B5EF4-FFF2-40B4-BE49-F238E27FC236}">
                  <a16:creationId xmlns:a16="http://schemas.microsoft.com/office/drawing/2014/main" id="{771AE952-B1DE-54DC-DB27-96B06FEF6EBE}"/>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9;p24">
              <a:extLst>
                <a:ext uri="{FF2B5EF4-FFF2-40B4-BE49-F238E27FC236}">
                  <a16:creationId xmlns:a16="http://schemas.microsoft.com/office/drawing/2014/main" id="{D70A8946-091A-B97D-F97B-2399F56F8B81}"/>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0;p24">
              <a:extLst>
                <a:ext uri="{FF2B5EF4-FFF2-40B4-BE49-F238E27FC236}">
                  <a16:creationId xmlns:a16="http://schemas.microsoft.com/office/drawing/2014/main" id="{FB5D19B0-FA97-E831-D857-2800D2B2F9FF}"/>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1;p24">
              <a:extLst>
                <a:ext uri="{FF2B5EF4-FFF2-40B4-BE49-F238E27FC236}">
                  <a16:creationId xmlns:a16="http://schemas.microsoft.com/office/drawing/2014/main" id="{35AA0DBF-1359-77E9-779C-A86113C99966}"/>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p24">
              <a:extLst>
                <a:ext uri="{FF2B5EF4-FFF2-40B4-BE49-F238E27FC236}">
                  <a16:creationId xmlns:a16="http://schemas.microsoft.com/office/drawing/2014/main" id="{872C449A-E331-179D-263F-3D7BE5D9E622}"/>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3;p24">
              <a:extLst>
                <a:ext uri="{FF2B5EF4-FFF2-40B4-BE49-F238E27FC236}">
                  <a16:creationId xmlns:a16="http://schemas.microsoft.com/office/drawing/2014/main" id="{26C729B9-B091-E7E7-6F70-D1B421668EC9}"/>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p24">
              <a:extLst>
                <a:ext uri="{FF2B5EF4-FFF2-40B4-BE49-F238E27FC236}">
                  <a16:creationId xmlns:a16="http://schemas.microsoft.com/office/drawing/2014/main" id="{80EF8C0B-F457-303F-0718-AF2697C77C3C}"/>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p24">
              <a:extLst>
                <a:ext uri="{FF2B5EF4-FFF2-40B4-BE49-F238E27FC236}">
                  <a16:creationId xmlns:a16="http://schemas.microsoft.com/office/drawing/2014/main" id="{29D13591-165F-4ADE-7776-038974C4F85B}"/>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p24">
              <a:extLst>
                <a:ext uri="{FF2B5EF4-FFF2-40B4-BE49-F238E27FC236}">
                  <a16:creationId xmlns:a16="http://schemas.microsoft.com/office/drawing/2014/main" id="{DEAC000D-3856-C9DF-F992-3531B09B34C9}"/>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p24">
              <a:extLst>
                <a:ext uri="{FF2B5EF4-FFF2-40B4-BE49-F238E27FC236}">
                  <a16:creationId xmlns:a16="http://schemas.microsoft.com/office/drawing/2014/main" id="{DA109840-E734-D7FE-1743-FEB36A952382}"/>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8;p24">
              <a:extLst>
                <a:ext uri="{FF2B5EF4-FFF2-40B4-BE49-F238E27FC236}">
                  <a16:creationId xmlns:a16="http://schemas.microsoft.com/office/drawing/2014/main" id="{66372AA2-D050-AEDC-E1D0-182D6106D48E}"/>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p24">
              <a:extLst>
                <a:ext uri="{FF2B5EF4-FFF2-40B4-BE49-F238E27FC236}">
                  <a16:creationId xmlns:a16="http://schemas.microsoft.com/office/drawing/2014/main" id="{C38701BE-22AA-F92D-9B89-32A2AE8CD7AC}"/>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p24">
              <a:extLst>
                <a:ext uri="{FF2B5EF4-FFF2-40B4-BE49-F238E27FC236}">
                  <a16:creationId xmlns:a16="http://schemas.microsoft.com/office/drawing/2014/main" id="{E84F5300-3BCC-A7FA-DFA2-955C79A5FA0A}"/>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1;p24">
              <a:extLst>
                <a:ext uri="{FF2B5EF4-FFF2-40B4-BE49-F238E27FC236}">
                  <a16:creationId xmlns:a16="http://schemas.microsoft.com/office/drawing/2014/main" id="{6CE3FC2A-F14D-4D87-0524-F8FB93F0B8FA}"/>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2;p24">
              <a:extLst>
                <a:ext uri="{FF2B5EF4-FFF2-40B4-BE49-F238E27FC236}">
                  <a16:creationId xmlns:a16="http://schemas.microsoft.com/office/drawing/2014/main" id="{E6088919-1131-2F05-7F49-B8ED077F3CE2}"/>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3;p24">
              <a:extLst>
                <a:ext uri="{FF2B5EF4-FFF2-40B4-BE49-F238E27FC236}">
                  <a16:creationId xmlns:a16="http://schemas.microsoft.com/office/drawing/2014/main" id="{7CB8876E-2E6D-1A2B-D672-C9975DFF578A}"/>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4;p24">
              <a:extLst>
                <a:ext uri="{FF2B5EF4-FFF2-40B4-BE49-F238E27FC236}">
                  <a16:creationId xmlns:a16="http://schemas.microsoft.com/office/drawing/2014/main" id="{EDE96A38-498E-4C06-B26E-515E6B0844D0}"/>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5;p24">
              <a:extLst>
                <a:ext uri="{FF2B5EF4-FFF2-40B4-BE49-F238E27FC236}">
                  <a16:creationId xmlns:a16="http://schemas.microsoft.com/office/drawing/2014/main" id="{59F742FF-701C-B11D-00A0-7EB61B1C8156}"/>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382;p38">
            <a:extLst>
              <a:ext uri="{FF2B5EF4-FFF2-40B4-BE49-F238E27FC236}">
                <a16:creationId xmlns:a16="http://schemas.microsoft.com/office/drawing/2014/main" id="{C51B5A3A-FBA0-A77B-0944-80BADAE95292}"/>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2;p38">
            <a:extLst>
              <a:ext uri="{FF2B5EF4-FFF2-40B4-BE49-F238E27FC236}">
                <a16:creationId xmlns:a16="http://schemas.microsoft.com/office/drawing/2014/main" id="{8EBEA857-D23E-5AA5-4C3A-127DADBDA1A9}"/>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2;p38">
            <a:extLst>
              <a:ext uri="{FF2B5EF4-FFF2-40B4-BE49-F238E27FC236}">
                <a16:creationId xmlns:a16="http://schemas.microsoft.com/office/drawing/2014/main" id="{7D9E5803-FED4-1015-7B7B-3AED6F429067}"/>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FE86FBE7-B249-AAD2-B0CD-44E7B846AFA6}"/>
              </a:ext>
            </a:extLst>
          </p:cNvPr>
          <p:cNvSpPr/>
          <p:nvPr/>
        </p:nvSpPr>
        <p:spPr>
          <a:xfrm>
            <a:off x="8086092" y="4494213"/>
            <a:ext cx="802322" cy="365125"/>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Group 4</a:t>
            </a:r>
          </a:p>
        </p:txBody>
      </p:sp>
      <p:sp>
        <p:nvSpPr>
          <p:cNvPr id="205" name="Google Shape;189;p22">
            <a:extLst>
              <a:ext uri="{FF2B5EF4-FFF2-40B4-BE49-F238E27FC236}">
                <a16:creationId xmlns:a16="http://schemas.microsoft.com/office/drawing/2014/main" id="{CA47F873-20F5-1E43-4D11-57DB072E2174}"/>
              </a:ext>
            </a:extLst>
          </p:cNvPr>
          <p:cNvSpPr txBox="1">
            <a:spLocks/>
          </p:cNvSpPr>
          <p:nvPr/>
        </p:nvSpPr>
        <p:spPr>
          <a:xfrm>
            <a:off x="1083454" y="2571750"/>
            <a:ext cx="6378300" cy="1515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626262"/>
                </a:solidFill>
              </a:rPr>
              <a:t>What is </a:t>
            </a:r>
            <a:r>
              <a:rPr lang="en-US" err="1">
                <a:solidFill>
                  <a:srgbClr val="626262"/>
                </a:solidFill>
              </a:rPr>
              <a:t>IRL</a:t>
            </a:r>
            <a:r>
              <a:rPr lang="en-US">
                <a:solidFill>
                  <a:srgbClr val="626262"/>
                </a:solidFill>
              </a:rPr>
              <a:t>?</a:t>
            </a:r>
          </a:p>
          <a:p>
            <a:endParaRPr lang="en-US">
              <a:solidFill>
                <a:srgbClr val="626262"/>
              </a:solidFill>
            </a:endParaRPr>
          </a:p>
          <a:p>
            <a:r>
              <a:rPr lang="en-US">
                <a:solidFill>
                  <a:srgbClr val="626262"/>
                </a:solidFill>
              </a:rPr>
              <a:t>Why is </a:t>
            </a:r>
            <a:r>
              <a:rPr lang="en-US" err="1">
                <a:solidFill>
                  <a:srgbClr val="626262"/>
                </a:solidFill>
              </a:rPr>
              <a:t>IRL</a:t>
            </a:r>
            <a:r>
              <a:rPr lang="en-US">
                <a:solidFill>
                  <a:srgbClr val="626262"/>
                </a:solidFill>
              </a:rPr>
              <a:t> needed?</a:t>
            </a:r>
          </a:p>
          <a:p>
            <a:endParaRPr lang="en-US">
              <a:solidFill>
                <a:srgbClr val="626262"/>
              </a:solidFill>
            </a:endParaRPr>
          </a:p>
          <a:p>
            <a:r>
              <a:rPr lang="en-US">
                <a:solidFill>
                  <a:srgbClr val="626262"/>
                </a:solidFill>
              </a:rPr>
              <a:t>Inputs and Outputs</a:t>
            </a:r>
            <a:endParaRPr lang="en-US">
              <a:solidFill>
                <a:srgbClr val="626262"/>
              </a:solidFill>
              <a:latin typeface="Golos Text Medium" panose="020B0604020202020204" charset="0"/>
              <a:cs typeface="Golos Text Medium" panose="020B0604020202020204" charset="0"/>
            </a:endParaRPr>
          </a:p>
          <a:p>
            <a:endParaRPr lang="en-US">
              <a:solidFill>
                <a:srgbClr val="626262"/>
              </a:solidFill>
            </a:endParaRPr>
          </a:p>
        </p:txBody>
      </p:sp>
      <p:sp>
        <p:nvSpPr>
          <p:cNvPr id="3" name="Chỗ dành sẵn cho Số hiệu Bản chiếu 4">
            <a:extLst>
              <a:ext uri="{FF2B5EF4-FFF2-40B4-BE49-F238E27FC236}">
                <a16:creationId xmlns:a16="http://schemas.microsoft.com/office/drawing/2014/main" id="{0F3D3B78-B826-369F-FE1D-FBBDCA7E7FFA}"/>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a:t>
            </a:fld>
            <a:endParaRPr lang="en-US" sz="1200">
              <a:solidFill>
                <a:schemeClr val="bg1">
                  <a:lumMod val="50000"/>
                </a:schemeClr>
              </a:solidFill>
              <a:latin typeface="Aptos" panose="020B00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wipe(up)">
                                      <p:cBhvr>
                                        <p:cTn id="7" dur="500"/>
                                        <p:tgtEl>
                                          <p:spTgt spid="205"/>
                                        </p:tgtEl>
                                      </p:cBhvr>
                                    </p:animEffect>
                                  </p:childTnLst>
                                </p:cTn>
                              </p:par>
                              <p:par>
                                <p:cTn id="8" presetID="22" presetClass="entr" presetSubtype="1"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wipe(up)">
                                      <p:cBhvr>
                                        <p:cTn id="1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723B9-C34D-72E7-67E3-3D90E3B27DD6}"/>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D4090F24-D81C-CB1C-A7B3-E393063FC499}"/>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277FED21-1E72-6E0B-D0D0-A70106F04404}"/>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19DDA993-AF98-BBD0-6F26-15CCF12251E2}"/>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2D396F0F-3D7B-FE6E-326D-FFFD4E5A5A62}"/>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412A18B6-7BBB-1A3D-4B81-39144A69C6B2}"/>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Utility functions and classes</a:t>
            </a:r>
          </a:p>
        </p:txBody>
      </p:sp>
      <p:sp>
        <p:nvSpPr>
          <p:cNvPr id="8" name="Hộp Văn bản 2">
            <a:extLst>
              <a:ext uri="{FF2B5EF4-FFF2-40B4-BE49-F238E27FC236}">
                <a16:creationId xmlns:a16="http://schemas.microsoft.com/office/drawing/2014/main" id="{D07AD751-E035-B147-EC08-AFD7D79B2284}"/>
              </a:ext>
            </a:extLst>
          </p:cNvPr>
          <p:cNvSpPr txBox="1"/>
          <p:nvPr/>
        </p:nvSpPr>
        <p:spPr>
          <a:xfrm>
            <a:off x="471042" y="1274754"/>
            <a:ext cx="8315833" cy="307777"/>
          </a:xfrm>
          <a:prstGeom prst="rect">
            <a:avLst/>
          </a:prstGeom>
          <a:noFill/>
        </p:spPr>
        <p:txBody>
          <a:bodyPr wrap="square">
            <a:spAutoFit/>
          </a:bodyPr>
          <a:lstStyle/>
          <a:p>
            <a:pPr>
              <a:spcAft>
                <a:spcPts val="600"/>
              </a:spcAft>
            </a:pPr>
            <a:r>
              <a:rPr lang="en-US" altLang="en-US"/>
              <a:t>Declare global variables and prepare observation examples to determine </a:t>
            </a:r>
            <a:r>
              <a:rPr lang="en-US" altLang="en-US" err="1"/>
              <a:t>policy_dbe</a:t>
            </a:r>
            <a:r>
              <a:rPr lang="en-US" altLang="en-US"/>
              <a:t> (Expert policy). </a:t>
            </a:r>
          </a:p>
        </p:txBody>
      </p:sp>
      <p:sp>
        <p:nvSpPr>
          <p:cNvPr id="13" name="TextBox 12">
            <a:extLst>
              <a:ext uri="{FF2B5EF4-FFF2-40B4-BE49-F238E27FC236}">
                <a16:creationId xmlns:a16="http://schemas.microsoft.com/office/drawing/2014/main" id="{9D6F5C87-8957-E248-B22E-8E808D6C4619}"/>
              </a:ext>
            </a:extLst>
          </p:cNvPr>
          <p:cNvSpPr txBox="1"/>
          <p:nvPr/>
        </p:nvSpPr>
        <p:spPr>
          <a:xfrm>
            <a:off x="328370" y="1729661"/>
            <a:ext cx="7780108" cy="451598"/>
          </a:xfrm>
          <a:prstGeom prst="rect">
            <a:avLst/>
          </a:prstGeom>
          <a:noFill/>
        </p:spPr>
        <p:txBody>
          <a:bodyPr wrap="square">
            <a:spAutoFit/>
          </a:bodyPr>
          <a:lstStyle/>
          <a:p>
            <a:pPr>
              <a:lnSpc>
                <a:spcPts val="1425"/>
              </a:lnSpc>
            </a:pPr>
            <a:r>
              <a:rPr lang="en-US" sz="1100" b="0" dirty="0">
                <a:solidFill>
                  <a:srgbClr val="008000"/>
                </a:solidFill>
                <a:effectLst/>
                <a:latin typeface="Consolas" panose="020B0609020204030204" pitchFamily="49" charset="0"/>
              </a:rPr>
              <a:t># The variable </a:t>
            </a:r>
            <a:r>
              <a:rPr lang="en-US" sz="1100" b="0" dirty="0" err="1">
                <a:solidFill>
                  <a:srgbClr val="008000"/>
                </a:solidFill>
                <a:effectLst/>
                <a:latin typeface="Consolas" panose="020B0609020204030204" pitchFamily="49" charset="0"/>
              </a:rPr>
              <a:t>featureVecDim</a:t>
            </a:r>
            <a:r>
              <a:rPr lang="en-US" sz="1100" b="0" dirty="0">
                <a:solidFill>
                  <a:srgbClr val="008000"/>
                </a:solidFill>
                <a:effectLst/>
                <a:latin typeface="Consolas" panose="020B0609020204030204" pitchFamily="49" charset="0"/>
              </a:rPr>
              <a:t> represents the dimension of the feature vector (equivalent to 𝜙 in the approximation formula for reward 𝑅).</a:t>
            </a:r>
            <a:endParaRPr lang="en-US" sz="1100" b="0" dirty="0">
              <a:solidFill>
                <a:srgbClr val="000000"/>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3B142989-6DA9-B931-622E-15470BF11F96}"/>
              </a:ext>
            </a:extLst>
          </p:cNvPr>
          <p:cNvSpPr txBox="1"/>
          <p:nvPr/>
        </p:nvSpPr>
        <p:spPr>
          <a:xfrm>
            <a:off x="328370" y="2181259"/>
            <a:ext cx="4572000" cy="261610"/>
          </a:xfrm>
          <a:prstGeom prst="rect">
            <a:avLst/>
          </a:prstGeom>
          <a:noFill/>
        </p:spPr>
        <p:txBody>
          <a:bodyPr wrap="square">
            <a:spAutoFit/>
          </a:bodyPr>
          <a:lstStyle/>
          <a:p>
            <a:r>
              <a:rPr lang="en-US" sz="1100" b="0" dirty="0" err="1">
                <a:solidFill>
                  <a:srgbClr val="1F377F"/>
                </a:solidFill>
                <a:effectLst/>
                <a:latin typeface="Consolas" panose="020B0609020204030204" pitchFamily="49" charset="0"/>
              </a:rPr>
              <a:t>featureVecDim</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50</a:t>
            </a:r>
            <a:r>
              <a:rPr lang="en-US" sz="1100" b="0" dirty="0">
                <a:solidFill>
                  <a:srgbClr val="000000"/>
                </a:solidFill>
                <a:effectLst/>
                <a:latin typeface="Consolas" panose="020B0609020204030204" pitchFamily="49" charset="0"/>
              </a:rPr>
              <a:t>        </a:t>
            </a:r>
            <a:endParaRPr lang="en-US" sz="1100" dirty="0"/>
          </a:p>
        </p:txBody>
      </p:sp>
      <p:sp>
        <p:nvSpPr>
          <p:cNvPr id="17" name="TextBox 16">
            <a:extLst>
              <a:ext uri="{FF2B5EF4-FFF2-40B4-BE49-F238E27FC236}">
                <a16:creationId xmlns:a16="http://schemas.microsoft.com/office/drawing/2014/main" id="{CCFA903D-8EDB-FA79-29D8-37BBE7216E6C}"/>
              </a:ext>
            </a:extLst>
          </p:cNvPr>
          <p:cNvSpPr txBox="1"/>
          <p:nvPr/>
        </p:nvSpPr>
        <p:spPr>
          <a:xfrm>
            <a:off x="9314426" y="2672753"/>
            <a:ext cx="9152856" cy="632224"/>
          </a:xfrm>
          <a:prstGeom prst="rect">
            <a:avLst/>
          </a:prstGeom>
          <a:noFill/>
        </p:spPr>
        <p:txBody>
          <a:bodyPr wrap="square">
            <a:spAutoFit/>
          </a:bodyPr>
          <a:lstStyle/>
          <a:p>
            <a:pPr>
              <a:lnSpc>
                <a:spcPts val="1425"/>
              </a:lnSpc>
            </a:pPr>
            <a:r>
              <a:rPr lang="en-US" b="0" err="1">
                <a:solidFill>
                  <a:srgbClr val="1F377F"/>
                </a:solidFill>
                <a:effectLst/>
                <a:latin typeface="Consolas" panose="020B0609020204030204" pitchFamily="49" charset="0"/>
              </a:rPr>
              <a:t>observation_examples</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np.</a:t>
            </a:r>
            <a:r>
              <a:rPr lang="en-US" b="0" err="1">
                <a:solidFill>
                  <a:srgbClr val="74531F"/>
                </a:solidFill>
                <a:effectLst/>
                <a:latin typeface="Consolas" panose="020B0609020204030204" pitchFamily="49" charset="0"/>
              </a:rPr>
              <a:t>array</a:t>
            </a:r>
            <a:r>
              <a:rPr lang="en-US" b="0">
                <a:solidFill>
                  <a:srgbClr val="000000"/>
                </a:solidFill>
                <a:effectLst/>
                <a:latin typeface="Consolas" panose="020B0609020204030204" pitchFamily="49" charset="0"/>
              </a:rPr>
              <a:t>([</a:t>
            </a:r>
            <a:r>
              <a:rPr lang="en-US" b="0" err="1">
                <a:solidFill>
                  <a:srgbClr val="1F377F"/>
                </a:solidFill>
                <a:effectLst/>
                <a:latin typeface="Consolas" panose="020B0609020204030204" pitchFamily="49" charset="0"/>
              </a:rPr>
              <a:t>env</a:t>
            </a:r>
            <a:r>
              <a:rPr lang="en-US" b="0" err="1">
                <a:solidFill>
                  <a:srgbClr val="000000"/>
                </a:solidFill>
                <a:effectLst/>
                <a:latin typeface="Consolas" panose="020B0609020204030204" pitchFamily="49" charset="0"/>
              </a:rPr>
              <a:t>.observation_space.sample</a:t>
            </a:r>
            <a:r>
              <a:rPr lang="en-US" b="0">
                <a:solidFill>
                  <a:srgbClr val="000000"/>
                </a:solidFill>
                <a:effectLst/>
                <a:latin typeface="Consolas" panose="020B0609020204030204" pitchFamily="49" charset="0"/>
              </a:rPr>
              <a:t>() </a:t>
            </a:r>
            <a:r>
              <a:rPr lang="en-US" b="0">
                <a:solidFill>
                  <a:srgbClr val="8F08C4"/>
                </a:solidFill>
                <a:effectLst/>
                <a:latin typeface="Consolas" panose="020B0609020204030204" pitchFamily="49" charset="0"/>
              </a:rPr>
              <a:t>for</a:t>
            </a:r>
            <a:r>
              <a:rPr lang="en-US" b="0">
                <a:solidFill>
                  <a:srgbClr val="000000"/>
                </a:solidFill>
                <a:effectLst/>
                <a:latin typeface="Consolas" panose="020B0609020204030204" pitchFamily="49" charset="0"/>
              </a:rPr>
              <a:t> </a:t>
            </a:r>
            <a:r>
              <a:rPr lang="en-US" b="0">
                <a:solidFill>
                  <a:srgbClr val="1F377F"/>
                </a:solidFill>
                <a:effectLst/>
                <a:latin typeface="Consolas" panose="020B0609020204030204" pitchFamily="49" charset="0"/>
              </a:rPr>
              <a:t>x</a:t>
            </a:r>
            <a:r>
              <a:rPr lang="en-US" b="0">
                <a:solidFill>
                  <a:srgbClr val="000000"/>
                </a:solidFill>
                <a:effectLst/>
                <a:latin typeface="Consolas" panose="020B0609020204030204" pitchFamily="49" charset="0"/>
              </a:rPr>
              <a:t> </a:t>
            </a:r>
            <a:r>
              <a:rPr lang="en-US" b="0">
                <a:solidFill>
                  <a:srgbClr val="8F08C4"/>
                </a:solidFill>
                <a:effectLst/>
                <a:latin typeface="Consolas" panose="020B0609020204030204" pitchFamily="49" charset="0"/>
              </a:rPr>
              <a:t>in</a:t>
            </a:r>
            <a:r>
              <a:rPr lang="en-US" b="0">
                <a:solidFill>
                  <a:srgbClr val="000000"/>
                </a:solidFill>
                <a:effectLst/>
                <a:latin typeface="Consolas" panose="020B0609020204030204" pitchFamily="49" charset="0"/>
              </a:rPr>
              <a:t> </a:t>
            </a:r>
            <a:r>
              <a:rPr lang="en-US" b="0">
                <a:solidFill>
                  <a:srgbClr val="2B91AF"/>
                </a:solidFill>
                <a:effectLst/>
                <a:latin typeface="Consolas" panose="020B0609020204030204" pitchFamily="49" charset="0"/>
              </a:rPr>
              <a:t>range</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10000</a:t>
            </a:r>
            <a:r>
              <a:rPr lang="en-US" b="0">
                <a:solidFill>
                  <a:srgbClr val="000000"/>
                </a:solidFill>
                <a:effectLst/>
                <a:latin typeface="Consolas" panose="020B0609020204030204" pitchFamily="49" charset="0"/>
              </a:rPr>
              <a:t>)])</a:t>
            </a:r>
            <a:br>
              <a:rPr lang="en-US" b="0">
                <a:solidFill>
                  <a:srgbClr val="000000"/>
                </a:solidFill>
                <a:effectLst/>
                <a:latin typeface="Consolas" panose="020B0609020204030204" pitchFamily="49" charset="0"/>
              </a:rPr>
            </a:br>
            <a:r>
              <a:rPr lang="en-US" b="0">
                <a:solidFill>
                  <a:srgbClr val="1F377F"/>
                </a:solidFill>
                <a:effectLst/>
                <a:latin typeface="Consolas" panose="020B0609020204030204" pitchFamily="49" charset="0"/>
              </a:rPr>
              <a:t>scaler</a:t>
            </a:r>
            <a:r>
              <a:rPr lang="en-US" b="0">
                <a:solidFill>
                  <a:srgbClr val="000000"/>
                </a:solidFill>
                <a:effectLst/>
                <a:latin typeface="Consolas" panose="020B0609020204030204" pitchFamily="49" charset="0"/>
              </a:rPr>
              <a:t> = </a:t>
            </a:r>
            <a:r>
              <a:rPr lang="en-US" b="0">
                <a:solidFill>
                  <a:srgbClr val="74531F"/>
                </a:solidFill>
                <a:effectLst/>
                <a:latin typeface="Consolas" panose="020B0609020204030204" pitchFamily="49" charset="0"/>
              </a:rPr>
              <a:t>normalization</a:t>
            </a:r>
            <a:r>
              <a:rPr lang="en-US" b="0">
                <a:solidFill>
                  <a:srgbClr val="000000"/>
                </a:solidFill>
                <a:effectLst/>
                <a:latin typeface="Consolas" panose="020B0609020204030204" pitchFamily="49" charset="0"/>
              </a:rPr>
              <a:t>(</a:t>
            </a:r>
            <a:r>
              <a:rPr lang="en-US" b="0">
                <a:solidFill>
                  <a:srgbClr val="1F377F"/>
                </a:solidFill>
                <a:effectLst/>
                <a:latin typeface="Consolas" panose="020B0609020204030204" pitchFamily="49" charset="0"/>
              </a:rPr>
              <a:t>env</a:t>
            </a:r>
            <a:r>
              <a:rPr lang="en-US" b="0">
                <a:solidFill>
                  <a:srgbClr val="000000"/>
                </a:solidFill>
                <a:effectLst/>
                <a:latin typeface="Consolas" panose="020B0609020204030204" pitchFamily="49" charset="0"/>
              </a:rPr>
              <a:t>, </a:t>
            </a:r>
            <a:r>
              <a:rPr lang="en-US" b="0" err="1">
                <a:solidFill>
                  <a:srgbClr val="1F377F"/>
                </a:solidFill>
                <a:effectLst/>
                <a:latin typeface="Consolas" panose="020B0609020204030204" pitchFamily="49" charset="0"/>
              </a:rPr>
              <a:t>observation_examples</a:t>
            </a:r>
            <a:r>
              <a:rPr lang="en-US" b="0">
                <a:solidFill>
                  <a:srgbClr val="000000"/>
                </a:solidFill>
                <a:effectLst/>
                <a:latin typeface="Consolas" panose="020B0609020204030204" pitchFamily="49" charset="0"/>
              </a:rPr>
              <a:t>)</a:t>
            </a:r>
          </a:p>
          <a:p>
            <a:pPr>
              <a:lnSpc>
                <a:spcPts val="1425"/>
              </a:lnSpc>
            </a:pPr>
            <a:r>
              <a:rPr lang="en-US" b="0" err="1">
                <a:solidFill>
                  <a:srgbClr val="1F377F"/>
                </a:solidFill>
                <a:effectLst/>
                <a:latin typeface="Consolas" panose="020B0609020204030204" pitchFamily="49" charset="0"/>
              </a:rPr>
              <a:t>normalized_data</a:t>
            </a:r>
            <a:r>
              <a:rPr lang="en-US" b="0">
                <a:solidFill>
                  <a:srgbClr val="000000"/>
                </a:solidFill>
                <a:effectLst/>
                <a:latin typeface="Consolas" panose="020B0609020204030204" pitchFamily="49" charset="0"/>
              </a:rPr>
              <a:t> = </a:t>
            </a:r>
            <a:r>
              <a:rPr lang="en-US" b="0" err="1">
                <a:solidFill>
                  <a:srgbClr val="1F377F"/>
                </a:solidFill>
                <a:effectLst/>
                <a:latin typeface="Consolas" panose="020B0609020204030204" pitchFamily="49" charset="0"/>
              </a:rPr>
              <a:t>scaler</a:t>
            </a:r>
            <a:r>
              <a:rPr lang="en-US" b="0" err="1">
                <a:solidFill>
                  <a:srgbClr val="000000"/>
                </a:solidFill>
                <a:effectLst/>
                <a:latin typeface="Consolas" panose="020B0609020204030204" pitchFamily="49" charset="0"/>
              </a:rPr>
              <a:t>.</a:t>
            </a:r>
            <a:r>
              <a:rPr lang="en-US" b="0" err="1">
                <a:solidFill>
                  <a:srgbClr val="74531F"/>
                </a:solidFill>
                <a:effectLst/>
                <a:latin typeface="Consolas" panose="020B0609020204030204" pitchFamily="49" charset="0"/>
              </a:rPr>
              <a:t>fit_transform</a:t>
            </a:r>
            <a:r>
              <a:rPr lang="en-US" b="0">
                <a:solidFill>
                  <a:srgbClr val="000000"/>
                </a:solidFill>
                <a:effectLst/>
                <a:latin typeface="Consolas" panose="020B0609020204030204" pitchFamily="49" charset="0"/>
              </a:rPr>
              <a:t>(</a:t>
            </a:r>
            <a:r>
              <a:rPr lang="en-US" b="0" err="1">
                <a:solidFill>
                  <a:srgbClr val="1F377F"/>
                </a:solidFill>
                <a:effectLst/>
                <a:latin typeface="Consolas" panose="020B0609020204030204" pitchFamily="49" charset="0"/>
              </a:rPr>
              <a:t>observation_examples</a:t>
            </a:r>
            <a:r>
              <a:rPr lang="en-US" b="0">
                <a:solidFill>
                  <a:srgbClr val="000000"/>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FEC2606D-48B8-2C26-B17A-8532462E4263}"/>
              </a:ext>
            </a:extLst>
          </p:cNvPr>
          <p:cNvSpPr txBox="1"/>
          <p:nvPr/>
        </p:nvSpPr>
        <p:spPr>
          <a:xfrm>
            <a:off x="9314426" y="2262692"/>
            <a:ext cx="9152856" cy="452688"/>
          </a:xfrm>
          <a:prstGeom prst="rect">
            <a:avLst/>
          </a:prstGeom>
          <a:noFill/>
        </p:spPr>
        <p:txBody>
          <a:bodyPr wrap="square">
            <a:spAutoFit/>
          </a:bodyPr>
          <a:lstStyle/>
          <a:p>
            <a:pPr>
              <a:lnSpc>
                <a:spcPts val="1425"/>
              </a:lnSpc>
            </a:pPr>
            <a:r>
              <a:rPr lang="en-US" b="0">
                <a:solidFill>
                  <a:srgbClr val="008000"/>
                </a:solidFill>
                <a:effectLst/>
                <a:latin typeface="Consolas" panose="020B0609020204030204" pitchFamily="49" charset="0"/>
              </a:rPr>
              <a:t># Creating an observation set of the state values and then normalizing them using </a:t>
            </a:r>
            <a:r>
              <a:rPr lang="en-US" b="0" err="1">
                <a:solidFill>
                  <a:srgbClr val="008000"/>
                </a:solidFill>
                <a:effectLst/>
                <a:latin typeface="Consolas" panose="020B0609020204030204" pitchFamily="49" charset="0"/>
              </a:rPr>
              <a:t>StandardScaler</a:t>
            </a:r>
            <a:r>
              <a:rPr lang="en-US" b="0">
                <a:solidFill>
                  <a:srgbClr val="008000"/>
                </a:solidFill>
                <a:effectLst/>
                <a:latin typeface="Consolas" panose="020B0609020204030204" pitchFamily="49" charset="0"/>
              </a:rPr>
              <a:t>().</a:t>
            </a:r>
            <a:endParaRPr lang="en-US" b="0">
              <a:solidFill>
                <a:srgbClr val="000000"/>
              </a:solidFill>
              <a:effectLst/>
              <a:latin typeface="Consolas" panose="020B0609020204030204" pitchFamily="49" charset="0"/>
            </a:endParaRPr>
          </a:p>
        </p:txBody>
      </p:sp>
      <p:sp>
        <p:nvSpPr>
          <p:cNvPr id="3" name="Chỗ dành sẵn cho Số hiệu Bản chiếu 4">
            <a:extLst>
              <a:ext uri="{FF2B5EF4-FFF2-40B4-BE49-F238E27FC236}">
                <a16:creationId xmlns:a16="http://schemas.microsoft.com/office/drawing/2014/main" id="{C4A60C43-B757-ACF3-6EB8-271012D6B035}"/>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30</a:t>
            </a:fld>
            <a:endParaRPr lang="en-US" sz="1200">
              <a:solidFill>
                <a:schemeClr val="bg1">
                  <a:lumMod val="50000"/>
                </a:schemeClr>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94E296FB-BB2B-9C9F-FDDD-AD08F1B6B70F}"/>
                  </a:ext>
                </a:extLst>
              </p:cNvPr>
              <p:cNvSpPr txBox="1"/>
              <p:nvPr/>
            </p:nvSpPr>
            <p:spPr>
              <a:xfrm>
                <a:off x="2726678" y="2685072"/>
                <a:ext cx="354172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𝑑</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𝑑</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Hộp Văn bản 3">
                <a:extLst>
                  <a:ext uri="{FF2B5EF4-FFF2-40B4-BE49-F238E27FC236}">
                    <a16:creationId xmlns:a16="http://schemas.microsoft.com/office/drawing/2014/main" id="{94E296FB-BB2B-9C9F-FDDD-AD08F1B6B70F}"/>
                  </a:ext>
                </a:extLst>
              </p:cNvPr>
              <p:cNvSpPr txBox="1">
                <a:spLocks noRot="1" noChangeAspect="1" noMove="1" noResize="1" noEditPoints="1" noAdjustHandles="1" noChangeArrowheads="1" noChangeShapeType="1" noTextEdit="1"/>
              </p:cNvSpPr>
              <p:nvPr/>
            </p:nvSpPr>
            <p:spPr>
              <a:xfrm>
                <a:off x="2726678" y="2685072"/>
                <a:ext cx="3541726" cy="215444"/>
              </a:xfrm>
              <a:prstGeom prst="rect">
                <a:avLst/>
              </a:prstGeom>
              <a:blipFill>
                <a:blip r:embed="rId2"/>
                <a:stretch>
                  <a:fillRect b="-33333"/>
                </a:stretch>
              </a:blipFill>
            </p:spPr>
            <p:txBody>
              <a:bodyPr/>
              <a:lstStyle/>
              <a:p>
                <a:r>
                  <a:rPr lang="en-US">
                    <a:noFill/>
                  </a:rPr>
                  <a:t> </a:t>
                </a:r>
              </a:p>
            </p:txBody>
          </p:sp>
        </mc:Fallback>
      </mc:AlternateContent>
    </p:spTree>
    <p:extLst>
      <p:ext uri="{BB962C8B-B14F-4D97-AF65-F5344CB8AC3E}">
        <p14:creationId xmlns:p14="http://schemas.microsoft.com/office/powerpoint/2010/main" val="641576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66AC9-9D93-F025-712B-ECA28B46F991}"/>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2AFEE9B3-0E22-2BBF-539F-36DE81DCE8CF}"/>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7E73361F-EB31-7FFD-42BF-3A580FA75350}"/>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A5138CA9-CE4E-648C-0988-A081399AE253}"/>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D5E6B446-EAF9-AF13-A79B-07F3336EC04E}"/>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2DCE6CF5-062F-6F72-AAC0-A68F0CDB4C11}"/>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Utility functions and classes</a:t>
            </a:r>
          </a:p>
        </p:txBody>
      </p:sp>
      <p:sp>
        <p:nvSpPr>
          <p:cNvPr id="8" name="Hộp Văn bản 2">
            <a:extLst>
              <a:ext uri="{FF2B5EF4-FFF2-40B4-BE49-F238E27FC236}">
                <a16:creationId xmlns:a16="http://schemas.microsoft.com/office/drawing/2014/main" id="{FF72B8AB-CA83-F42D-8AEF-70809786B9A7}"/>
              </a:ext>
            </a:extLst>
          </p:cNvPr>
          <p:cNvSpPr txBox="1"/>
          <p:nvPr/>
        </p:nvSpPr>
        <p:spPr>
          <a:xfrm>
            <a:off x="471042" y="1274754"/>
            <a:ext cx="8315833" cy="307777"/>
          </a:xfrm>
          <a:prstGeom prst="rect">
            <a:avLst/>
          </a:prstGeom>
          <a:noFill/>
        </p:spPr>
        <p:txBody>
          <a:bodyPr wrap="square">
            <a:spAutoFit/>
          </a:bodyPr>
          <a:lstStyle/>
          <a:p>
            <a:pPr>
              <a:spcAft>
                <a:spcPts val="600"/>
              </a:spcAft>
            </a:pPr>
            <a:r>
              <a:rPr lang="en-US" altLang="en-US"/>
              <a:t>Declare global variables and prepare observation examples to determine </a:t>
            </a:r>
            <a:r>
              <a:rPr lang="en-US" altLang="en-US" err="1"/>
              <a:t>policy_dbe</a:t>
            </a:r>
            <a:r>
              <a:rPr lang="en-US" altLang="en-US"/>
              <a:t> (Expert policy). </a:t>
            </a:r>
          </a:p>
        </p:txBody>
      </p:sp>
      <p:sp>
        <p:nvSpPr>
          <p:cNvPr id="14" name="TextBox 13">
            <a:extLst>
              <a:ext uri="{FF2B5EF4-FFF2-40B4-BE49-F238E27FC236}">
                <a16:creationId xmlns:a16="http://schemas.microsoft.com/office/drawing/2014/main" id="{95A9A683-4E05-0117-D60F-B2F9F4197259}"/>
              </a:ext>
            </a:extLst>
          </p:cNvPr>
          <p:cNvSpPr txBox="1"/>
          <p:nvPr/>
        </p:nvSpPr>
        <p:spPr>
          <a:xfrm>
            <a:off x="475470" y="1619111"/>
            <a:ext cx="4572000" cy="261610"/>
          </a:xfrm>
          <a:prstGeom prst="rect">
            <a:avLst/>
          </a:prstGeom>
          <a:noFill/>
        </p:spPr>
        <p:txBody>
          <a:bodyPr wrap="square">
            <a:spAutoFit/>
          </a:bodyPr>
          <a:lstStyle/>
          <a:p>
            <a:r>
              <a:rPr lang="en-US" sz="1100" b="0" dirty="0" err="1">
                <a:solidFill>
                  <a:srgbClr val="1F377F"/>
                </a:solidFill>
                <a:effectLst/>
                <a:latin typeface="Consolas" panose="020B0609020204030204" pitchFamily="49" charset="0"/>
              </a:rPr>
              <a:t>featureVecDim</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50</a:t>
            </a:r>
            <a:r>
              <a:rPr lang="en-US" sz="1100" b="0" dirty="0">
                <a:solidFill>
                  <a:srgbClr val="000000"/>
                </a:solidFill>
                <a:effectLst/>
                <a:latin typeface="Consolas" panose="020B0609020204030204" pitchFamily="49" charset="0"/>
              </a:rPr>
              <a:t>        </a:t>
            </a:r>
            <a:endParaRPr lang="en-US" sz="1100" dirty="0"/>
          </a:p>
        </p:txBody>
      </p:sp>
      <p:sp>
        <p:nvSpPr>
          <p:cNvPr id="4" name="TextBox 3">
            <a:extLst>
              <a:ext uri="{FF2B5EF4-FFF2-40B4-BE49-F238E27FC236}">
                <a16:creationId xmlns:a16="http://schemas.microsoft.com/office/drawing/2014/main" id="{00A986E6-A675-F1A1-F3D6-1AA0F7E56555}"/>
              </a:ext>
            </a:extLst>
          </p:cNvPr>
          <p:cNvSpPr txBox="1"/>
          <p:nvPr/>
        </p:nvSpPr>
        <p:spPr>
          <a:xfrm>
            <a:off x="471042" y="2476303"/>
            <a:ext cx="9152856" cy="632224"/>
          </a:xfrm>
          <a:prstGeom prst="rect">
            <a:avLst/>
          </a:prstGeom>
          <a:noFill/>
        </p:spPr>
        <p:txBody>
          <a:bodyPr wrap="square">
            <a:spAutoFit/>
          </a:bodyPr>
          <a:lstStyle/>
          <a:p>
            <a:pPr>
              <a:lnSpc>
                <a:spcPts val="1425"/>
              </a:lnSpc>
            </a:pPr>
            <a:r>
              <a:rPr lang="en-US" sz="1100" b="0" dirty="0" err="1">
                <a:solidFill>
                  <a:srgbClr val="1F377F"/>
                </a:solidFill>
                <a:effectLst/>
                <a:latin typeface="Consolas" panose="020B0609020204030204" pitchFamily="49" charset="0"/>
              </a:rPr>
              <a:t>observation_examples</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np.</a:t>
            </a:r>
            <a:r>
              <a:rPr lang="en-US" sz="1100" b="0" dirty="0" err="1">
                <a:solidFill>
                  <a:srgbClr val="74531F"/>
                </a:solidFill>
                <a:effectLst/>
                <a:latin typeface="Consolas" panose="020B0609020204030204" pitchFamily="49" charset="0"/>
              </a:rPr>
              <a:t>array</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env</a:t>
            </a:r>
            <a:r>
              <a:rPr lang="en-US" sz="1100" b="0" dirty="0" err="1">
                <a:solidFill>
                  <a:srgbClr val="000000"/>
                </a:solidFill>
                <a:effectLst/>
                <a:latin typeface="Consolas" panose="020B0609020204030204" pitchFamily="49" charset="0"/>
              </a:rPr>
              <a:t>.observation_space.sample</a:t>
            </a: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for</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x</a:t>
            </a: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in</a:t>
            </a:r>
            <a:r>
              <a:rPr lang="en-US" sz="1100" b="0" dirty="0">
                <a:solidFill>
                  <a:srgbClr val="000000"/>
                </a:solidFill>
                <a:effectLst/>
                <a:latin typeface="Consolas" panose="020B0609020204030204" pitchFamily="49" charset="0"/>
              </a:rPr>
              <a:t> </a:t>
            </a:r>
            <a:r>
              <a:rPr lang="en-US" sz="1100" b="0" dirty="0">
                <a:solidFill>
                  <a:srgbClr val="2B91AF"/>
                </a:solidFill>
                <a:effectLst/>
                <a:latin typeface="Consolas" panose="020B0609020204030204" pitchFamily="49" charset="0"/>
              </a:rPr>
              <a:t>range</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10000</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r>
              <a:rPr lang="en-US" sz="1100" b="0" dirty="0">
                <a:solidFill>
                  <a:srgbClr val="1F377F"/>
                </a:solidFill>
                <a:effectLst/>
                <a:latin typeface="Consolas" panose="020B0609020204030204" pitchFamily="49" charset="0"/>
              </a:rPr>
              <a:t>scaler</a:t>
            </a:r>
            <a:r>
              <a:rPr lang="en-US" sz="1100" b="0" dirty="0">
                <a:solidFill>
                  <a:srgbClr val="000000"/>
                </a:solidFill>
                <a:effectLst/>
                <a:latin typeface="Consolas" panose="020B0609020204030204" pitchFamily="49" charset="0"/>
              </a:rPr>
              <a:t> = </a:t>
            </a:r>
            <a:r>
              <a:rPr lang="en-US" sz="1100" b="0" dirty="0">
                <a:solidFill>
                  <a:srgbClr val="74531F"/>
                </a:solidFill>
                <a:effectLst/>
                <a:latin typeface="Consolas" panose="020B0609020204030204" pitchFamily="49" charset="0"/>
              </a:rPr>
              <a:t>normalization</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env</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observation_examples</a:t>
            </a:r>
            <a:r>
              <a:rPr lang="en-US" sz="1100" b="0" dirty="0">
                <a:solidFill>
                  <a:srgbClr val="000000"/>
                </a:solidFill>
                <a:effectLst/>
                <a:latin typeface="Consolas" panose="020B0609020204030204" pitchFamily="49" charset="0"/>
              </a:rPr>
              <a:t>)</a:t>
            </a:r>
          </a:p>
          <a:p>
            <a:pPr>
              <a:lnSpc>
                <a:spcPts val="1425"/>
              </a:lnSpc>
            </a:pPr>
            <a:r>
              <a:rPr lang="en-US" sz="1100" b="0" dirty="0" err="1">
                <a:solidFill>
                  <a:srgbClr val="1F377F"/>
                </a:solidFill>
                <a:effectLst/>
                <a:latin typeface="Consolas" panose="020B0609020204030204" pitchFamily="49" charset="0"/>
              </a:rPr>
              <a:t>normalized_data</a:t>
            </a:r>
            <a:r>
              <a:rPr lang="en-US" sz="1100" b="0" dirty="0">
                <a:solidFill>
                  <a:srgbClr val="000000"/>
                </a:solidFill>
                <a:effectLst/>
                <a:latin typeface="Consolas" panose="020B0609020204030204" pitchFamily="49" charset="0"/>
              </a:rPr>
              <a:t> = </a:t>
            </a:r>
            <a:r>
              <a:rPr lang="en-US" sz="1100" b="0" dirty="0" err="1">
                <a:solidFill>
                  <a:srgbClr val="1F377F"/>
                </a:solidFill>
                <a:effectLst/>
                <a:latin typeface="Consolas" panose="020B0609020204030204" pitchFamily="49" charset="0"/>
              </a:rPr>
              <a:t>scaler</a:t>
            </a:r>
            <a:r>
              <a:rPr lang="en-US" sz="1100" b="0" dirty="0" err="1">
                <a:solidFill>
                  <a:srgbClr val="000000"/>
                </a:solidFill>
                <a:effectLst/>
                <a:latin typeface="Consolas" panose="020B0609020204030204" pitchFamily="49" charset="0"/>
              </a:rPr>
              <a:t>.</a:t>
            </a:r>
            <a:r>
              <a:rPr lang="en-US" sz="1100" b="0" dirty="0" err="1">
                <a:solidFill>
                  <a:srgbClr val="74531F"/>
                </a:solidFill>
                <a:effectLst/>
                <a:latin typeface="Consolas" panose="020B0609020204030204" pitchFamily="49" charset="0"/>
              </a:rPr>
              <a:t>fit_transform</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observation_examples</a:t>
            </a:r>
            <a:r>
              <a:rPr lang="en-US" sz="1100"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DB531DCA-AA5C-644C-395B-5BB55DB43B82}"/>
              </a:ext>
            </a:extLst>
          </p:cNvPr>
          <p:cNvSpPr txBox="1"/>
          <p:nvPr/>
        </p:nvSpPr>
        <p:spPr>
          <a:xfrm>
            <a:off x="471042" y="2066242"/>
            <a:ext cx="9152856" cy="271869"/>
          </a:xfrm>
          <a:prstGeom prst="rect">
            <a:avLst/>
          </a:prstGeom>
          <a:noFill/>
        </p:spPr>
        <p:txBody>
          <a:bodyPr wrap="square">
            <a:spAutoFit/>
          </a:bodyPr>
          <a:lstStyle/>
          <a:p>
            <a:pPr>
              <a:lnSpc>
                <a:spcPts val="1425"/>
              </a:lnSpc>
            </a:pPr>
            <a:r>
              <a:rPr lang="en-US" sz="1100" b="0" dirty="0">
                <a:solidFill>
                  <a:srgbClr val="008000"/>
                </a:solidFill>
                <a:effectLst/>
                <a:latin typeface="Consolas" panose="020B0609020204030204" pitchFamily="49" charset="0"/>
              </a:rPr>
              <a:t># Creating an observation set of the state values and then normalizing them using </a:t>
            </a:r>
            <a:r>
              <a:rPr lang="en-US" sz="1100" b="0" dirty="0" err="1">
                <a:solidFill>
                  <a:srgbClr val="008000"/>
                </a:solidFill>
                <a:effectLst/>
                <a:latin typeface="Consolas" panose="020B0609020204030204" pitchFamily="49" charset="0"/>
              </a:rPr>
              <a:t>StandardScaler</a:t>
            </a:r>
            <a:r>
              <a:rPr lang="en-US" sz="1100" b="0" dirty="0">
                <a:solidFill>
                  <a:srgbClr val="008000"/>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p:txBody>
      </p:sp>
      <p:sp>
        <p:nvSpPr>
          <p:cNvPr id="26" name="TextBox 25">
            <a:extLst>
              <a:ext uri="{FF2B5EF4-FFF2-40B4-BE49-F238E27FC236}">
                <a16:creationId xmlns:a16="http://schemas.microsoft.com/office/drawing/2014/main" id="{E4B4FE4B-21AE-0BB0-3CF2-70E417E80EA7}"/>
              </a:ext>
            </a:extLst>
          </p:cNvPr>
          <p:cNvSpPr txBox="1"/>
          <p:nvPr/>
        </p:nvSpPr>
        <p:spPr>
          <a:xfrm>
            <a:off x="255270" y="5998675"/>
            <a:ext cx="8888730" cy="632224"/>
          </a:xfrm>
          <a:prstGeom prst="rect">
            <a:avLst/>
          </a:prstGeom>
          <a:noFill/>
        </p:spPr>
        <p:txBody>
          <a:bodyPr wrap="square">
            <a:spAutoFit/>
          </a:bodyPr>
          <a:lstStyle/>
          <a:p>
            <a:pPr>
              <a:lnSpc>
                <a:spcPts val="1425"/>
              </a:lnSpc>
            </a:pPr>
            <a:r>
              <a:rPr lang="en-US" b="0" err="1">
                <a:solidFill>
                  <a:srgbClr val="1F377F"/>
                </a:solidFill>
                <a:effectLst/>
                <a:latin typeface="Consolas" panose="020B0609020204030204" pitchFamily="49" charset="0"/>
              </a:rPr>
              <a:t>featurizer_vector</a:t>
            </a:r>
            <a:r>
              <a:rPr lang="en-US" b="0">
                <a:solidFill>
                  <a:srgbClr val="000000"/>
                </a:solidFill>
                <a:effectLst/>
                <a:latin typeface="Consolas" panose="020B0609020204030204" pitchFamily="49" charset="0"/>
              </a:rPr>
              <a:t> = </a:t>
            </a:r>
            <a:r>
              <a:rPr lang="en-US" b="0" err="1">
                <a:solidFill>
                  <a:srgbClr val="74531F"/>
                </a:solidFill>
                <a:effectLst/>
                <a:latin typeface="Consolas" panose="020B0609020204030204" pitchFamily="49" charset="0"/>
              </a:rPr>
              <a:t>featurizer_function</a:t>
            </a:r>
            <a:r>
              <a:rPr lang="en-US" b="0">
                <a:solidFill>
                  <a:srgbClr val="000000"/>
                </a:solidFill>
                <a:effectLst/>
                <a:latin typeface="Consolas" panose="020B0609020204030204" pitchFamily="49" charset="0"/>
              </a:rPr>
              <a:t>(</a:t>
            </a:r>
            <a:r>
              <a:rPr lang="en-US" b="0" err="1">
                <a:solidFill>
                  <a:srgbClr val="1F377F"/>
                </a:solidFill>
                <a:effectLst/>
                <a:latin typeface="Consolas" panose="020B0609020204030204" pitchFamily="49" charset="0"/>
              </a:rPr>
              <a:t>normalized_data</a:t>
            </a:r>
            <a:r>
              <a:rPr lang="en-US" b="0">
                <a:solidFill>
                  <a:srgbClr val="000000"/>
                </a:solidFill>
                <a:effectLst/>
                <a:latin typeface="Consolas" panose="020B0609020204030204" pitchFamily="49" charset="0"/>
              </a:rPr>
              <a:t>, </a:t>
            </a:r>
            <a:r>
              <a:rPr lang="en-US" b="0" err="1">
                <a:solidFill>
                  <a:srgbClr val="1F377F"/>
                </a:solidFill>
                <a:effectLst/>
                <a:latin typeface="Consolas" panose="020B0609020204030204" pitchFamily="49" charset="0"/>
              </a:rPr>
              <a:t>featureVecDim</a:t>
            </a:r>
            <a:r>
              <a:rPr lang="en-US" b="0">
                <a:solidFill>
                  <a:srgbClr val="000000"/>
                </a:solidFill>
                <a:effectLst/>
                <a:latin typeface="Consolas" panose="020B0609020204030204" pitchFamily="49" charset="0"/>
              </a:rPr>
              <a:t>)</a:t>
            </a:r>
            <a:br>
              <a:rPr lang="en-US" b="0">
                <a:solidFill>
                  <a:srgbClr val="000000"/>
                </a:solidFill>
                <a:effectLst/>
                <a:latin typeface="Consolas" panose="020B0609020204030204" pitchFamily="49" charset="0"/>
              </a:rPr>
            </a:br>
            <a:r>
              <a:rPr lang="en-US" b="0" err="1">
                <a:solidFill>
                  <a:srgbClr val="1F377F"/>
                </a:solidFill>
                <a:effectLst/>
                <a:latin typeface="Consolas" panose="020B0609020204030204" pitchFamily="49" charset="0"/>
              </a:rPr>
              <a:t>alpha_vec</a:t>
            </a:r>
            <a:r>
              <a:rPr lang="en-US" b="0">
                <a:solidFill>
                  <a:srgbClr val="000000"/>
                </a:solidFill>
                <a:effectLst/>
                <a:latin typeface="Consolas" panose="020B0609020204030204" pitchFamily="49" charset="0"/>
              </a:rPr>
              <a:t> = </a:t>
            </a:r>
            <a:r>
              <a:rPr lang="en-US" b="0" err="1">
                <a:solidFill>
                  <a:srgbClr val="74531F"/>
                </a:solidFill>
                <a:effectLst/>
                <a:latin typeface="Consolas" panose="020B0609020204030204" pitchFamily="49" charset="0"/>
              </a:rPr>
              <a:t>RandomVectorGenerator</a:t>
            </a:r>
            <a:r>
              <a:rPr lang="en-US" b="0">
                <a:solidFill>
                  <a:srgbClr val="000000"/>
                </a:solidFill>
                <a:effectLst/>
                <a:latin typeface="Consolas" panose="020B0609020204030204" pitchFamily="49" charset="0"/>
              </a:rPr>
              <a:t>(</a:t>
            </a:r>
            <a:r>
              <a:rPr lang="en-US" b="0" err="1">
                <a:solidFill>
                  <a:srgbClr val="1F377F"/>
                </a:solidFill>
                <a:effectLst/>
                <a:latin typeface="Consolas" panose="020B0609020204030204" pitchFamily="49" charset="0"/>
              </a:rPr>
              <a:t>featureVecDim</a:t>
            </a:r>
            <a:r>
              <a:rPr lang="en-US" b="0">
                <a:solidFill>
                  <a:srgbClr val="000000"/>
                </a:solidFill>
                <a:effectLst/>
                <a:latin typeface="Consolas" panose="020B0609020204030204" pitchFamily="49" charset="0"/>
              </a:rPr>
              <a:t>)  </a:t>
            </a:r>
          </a:p>
          <a:p>
            <a:pPr>
              <a:lnSpc>
                <a:spcPts val="1425"/>
              </a:lnSpc>
            </a:pPr>
            <a:r>
              <a:rPr lang="en-US" b="0" err="1">
                <a:solidFill>
                  <a:srgbClr val="1F377F"/>
                </a:solidFill>
                <a:effectLst/>
                <a:latin typeface="Consolas" panose="020B0609020204030204" pitchFamily="49" charset="0"/>
              </a:rPr>
              <a:t>featurizer</a:t>
            </a:r>
            <a:r>
              <a:rPr lang="en-US" b="0">
                <a:solidFill>
                  <a:srgbClr val="000000"/>
                </a:solidFill>
                <a:effectLst/>
                <a:latin typeface="Consolas" panose="020B0609020204030204" pitchFamily="49" charset="0"/>
              </a:rPr>
              <a:t> = </a:t>
            </a:r>
            <a:r>
              <a:rPr lang="en-US" b="0" err="1">
                <a:solidFill>
                  <a:srgbClr val="74531F"/>
                </a:solidFill>
                <a:effectLst/>
                <a:latin typeface="Consolas" panose="020B0609020204030204" pitchFamily="49" charset="0"/>
              </a:rPr>
              <a:t>state_featurizer</a:t>
            </a:r>
            <a:r>
              <a:rPr lang="en-US" b="0">
                <a:solidFill>
                  <a:srgbClr val="000000"/>
                </a:solidFill>
                <a:effectLst/>
                <a:latin typeface="Consolas" panose="020B0609020204030204" pitchFamily="49" charset="0"/>
              </a:rPr>
              <a:t>(</a:t>
            </a:r>
            <a:r>
              <a:rPr lang="en-US" b="0" err="1">
                <a:solidFill>
                  <a:srgbClr val="1F377F"/>
                </a:solidFill>
                <a:effectLst/>
                <a:latin typeface="Consolas" panose="020B0609020204030204" pitchFamily="49" charset="0"/>
              </a:rPr>
              <a:t>normalized_data</a:t>
            </a:r>
            <a:r>
              <a:rPr lang="en-US" b="0">
                <a:solidFill>
                  <a:srgbClr val="000000"/>
                </a:solidFill>
                <a:effectLst/>
                <a:latin typeface="Consolas" panose="020B0609020204030204" pitchFamily="49" charset="0"/>
              </a:rPr>
              <a:t>)</a:t>
            </a:r>
          </a:p>
        </p:txBody>
      </p:sp>
      <p:sp>
        <p:nvSpPr>
          <p:cNvPr id="27" name="TextBox 26">
            <a:extLst>
              <a:ext uri="{FF2B5EF4-FFF2-40B4-BE49-F238E27FC236}">
                <a16:creationId xmlns:a16="http://schemas.microsoft.com/office/drawing/2014/main" id="{553B9A3F-1183-BF2E-8432-57824B82CBF3}"/>
              </a:ext>
            </a:extLst>
          </p:cNvPr>
          <p:cNvSpPr txBox="1"/>
          <p:nvPr/>
        </p:nvSpPr>
        <p:spPr>
          <a:xfrm>
            <a:off x="255270" y="5434112"/>
            <a:ext cx="8820058" cy="632224"/>
          </a:xfrm>
          <a:prstGeom prst="rect">
            <a:avLst/>
          </a:prstGeom>
          <a:noFill/>
        </p:spPr>
        <p:txBody>
          <a:bodyPr wrap="square">
            <a:spAutoFit/>
          </a:bodyPr>
          <a:lstStyle/>
          <a:p>
            <a:pPr>
              <a:lnSpc>
                <a:spcPts val="1425"/>
              </a:lnSpc>
            </a:pPr>
            <a:r>
              <a:rPr lang="en-US" b="0">
                <a:solidFill>
                  <a:srgbClr val="008000"/>
                </a:solidFill>
                <a:effectLst/>
                <a:latin typeface="Consolas" panose="020B0609020204030204" pitchFamily="49" charset="0"/>
              </a:rPr>
              <a:t># Extract features (using </a:t>
            </a:r>
            <a:r>
              <a:rPr lang="en-US" b="0" err="1">
                <a:solidFill>
                  <a:srgbClr val="2B91AF"/>
                </a:solidFill>
                <a:effectLst/>
                <a:latin typeface="Consolas" panose="020B0609020204030204" pitchFamily="49" charset="0"/>
              </a:rPr>
              <a:t>RBFSampler</a:t>
            </a:r>
            <a:r>
              <a:rPr lang="en-US" b="0">
                <a:solidFill>
                  <a:srgbClr val="008000"/>
                </a:solidFill>
                <a:effectLst/>
                <a:latin typeface="Consolas" panose="020B0609020204030204" pitchFamily="49" charset="0"/>
              </a:rPr>
              <a:t>) from the scaled data and simultaneously generate a random alpha vector (which represents the weights of the reward function to be learned).</a:t>
            </a:r>
            <a:endParaRPr lang="en-US" b="0">
              <a:solidFill>
                <a:srgbClr val="000000"/>
              </a:solidFill>
              <a:effectLst/>
              <a:latin typeface="Consolas" panose="020B0609020204030204" pitchFamily="49" charset="0"/>
            </a:endParaRPr>
          </a:p>
        </p:txBody>
      </p:sp>
      <p:sp>
        <p:nvSpPr>
          <p:cNvPr id="3" name="Chỗ dành sẵn cho Số hiệu Bản chiếu 4">
            <a:extLst>
              <a:ext uri="{FF2B5EF4-FFF2-40B4-BE49-F238E27FC236}">
                <a16:creationId xmlns:a16="http://schemas.microsoft.com/office/drawing/2014/main" id="{A67356C3-C982-CAA4-9616-D165898F7479}"/>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31</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327352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67F8-D0B4-6818-0B09-DF0FE0A0006D}"/>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327DC325-8030-5CEA-017F-DD051FBDF159}"/>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DA229744-93BD-4A9F-3C4F-A6CB6DC6F73A}"/>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67CFDB99-2357-76BF-22B5-D07113D7F501}"/>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04A0B72A-07AA-642B-0D62-599A138EEBEF}"/>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F455E6BB-05DC-31C8-32AB-32ADFD6BA24F}"/>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Utility functions and classes</a:t>
            </a:r>
          </a:p>
        </p:txBody>
      </p:sp>
      <p:sp>
        <p:nvSpPr>
          <p:cNvPr id="8" name="Hộp Văn bản 2">
            <a:extLst>
              <a:ext uri="{FF2B5EF4-FFF2-40B4-BE49-F238E27FC236}">
                <a16:creationId xmlns:a16="http://schemas.microsoft.com/office/drawing/2014/main" id="{D95B17A9-4F32-9989-57D2-F025A7287B0C}"/>
              </a:ext>
            </a:extLst>
          </p:cNvPr>
          <p:cNvSpPr txBox="1"/>
          <p:nvPr/>
        </p:nvSpPr>
        <p:spPr>
          <a:xfrm>
            <a:off x="471042" y="1274754"/>
            <a:ext cx="8315833" cy="307777"/>
          </a:xfrm>
          <a:prstGeom prst="rect">
            <a:avLst/>
          </a:prstGeom>
          <a:noFill/>
        </p:spPr>
        <p:txBody>
          <a:bodyPr wrap="square">
            <a:spAutoFit/>
          </a:bodyPr>
          <a:lstStyle/>
          <a:p>
            <a:pPr>
              <a:spcAft>
                <a:spcPts val="600"/>
              </a:spcAft>
            </a:pPr>
            <a:r>
              <a:rPr lang="en-US" altLang="en-US"/>
              <a:t>Declare global variables and prepare observation examples to determine </a:t>
            </a:r>
            <a:r>
              <a:rPr lang="en-US" altLang="en-US" err="1"/>
              <a:t>policy_dbe</a:t>
            </a:r>
            <a:r>
              <a:rPr lang="en-US" altLang="en-US"/>
              <a:t> (Expert policy). </a:t>
            </a:r>
          </a:p>
        </p:txBody>
      </p:sp>
      <p:sp>
        <p:nvSpPr>
          <p:cNvPr id="14" name="TextBox 13">
            <a:extLst>
              <a:ext uri="{FF2B5EF4-FFF2-40B4-BE49-F238E27FC236}">
                <a16:creationId xmlns:a16="http://schemas.microsoft.com/office/drawing/2014/main" id="{20CFE37A-32F8-9306-7B06-722B5D4C32B4}"/>
              </a:ext>
            </a:extLst>
          </p:cNvPr>
          <p:cNvSpPr txBox="1"/>
          <p:nvPr/>
        </p:nvSpPr>
        <p:spPr>
          <a:xfrm>
            <a:off x="475470" y="1615050"/>
            <a:ext cx="4572000" cy="261610"/>
          </a:xfrm>
          <a:prstGeom prst="rect">
            <a:avLst/>
          </a:prstGeom>
          <a:noFill/>
        </p:spPr>
        <p:txBody>
          <a:bodyPr wrap="square">
            <a:spAutoFit/>
          </a:bodyPr>
          <a:lstStyle/>
          <a:p>
            <a:r>
              <a:rPr lang="en-US" sz="1100" b="0" dirty="0" err="1">
                <a:solidFill>
                  <a:srgbClr val="1F377F"/>
                </a:solidFill>
                <a:effectLst/>
                <a:latin typeface="Consolas" panose="020B0609020204030204" pitchFamily="49" charset="0"/>
              </a:rPr>
              <a:t>featureVecDim</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50</a:t>
            </a:r>
            <a:r>
              <a:rPr lang="en-US" sz="1100" b="0" dirty="0">
                <a:solidFill>
                  <a:srgbClr val="000000"/>
                </a:solidFill>
                <a:effectLst/>
                <a:latin typeface="Consolas" panose="020B0609020204030204" pitchFamily="49" charset="0"/>
              </a:rPr>
              <a:t>        </a:t>
            </a:r>
            <a:endParaRPr lang="en-US" sz="1100" dirty="0"/>
          </a:p>
        </p:txBody>
      </p:sp>
      <p:sp>
        <p:nvSpPr>
          <p:cNvPr id="4" name="TextBox 3">
            <a:extLst>
              <a:ext uri="{FF2B5EF4-FFF2-40B4-BE49-F238E27FC236}">
                <a16:creationId xmlns:a16="http://schemas.microsoft.com/office/drawing/2014/main" id="{B1B19A80-7EBD-15DF-E2B9-F7235DAE2845}"/>
              </a:ext>
            </a:extLst>
          </p:cNvPr>
          <p:cNvSpPr txBox="1"/>
          <p:nvPr/>
        </p:nvSpPr>
        <p:spPr>
          <a:xfrm>
            <a:off x="471042" y="1982154"/>
            <a:ext cx="9152856" cy="632224"/>
          </a:xfrm>
          <a:prstGeom prst="rect">
            <a:avLst/>
          </a:prstGeom>
          <a:noFill/>
        </p:spPr>
        <p:txBody>
          <a:bodyPr wrap="square">
            <a:spAutoFit/>
          </a:bodyPr>
          <a:lstStyle/>
          <a:p>
            <a:pPr>
              <a:lnSpc>
                <a:spcPts val="1425"/>
              </a:lnSpc>
            </a:pPr>
            <a:r>
              <a:rPr lang="en-US" sz="1100" b="0" dirty="0" err="1">
                <a:solidFill>
                  <a:srgbClr val="1F377F"/>
                </a:solidFill>
                <a:effectLst/>
                <a:latin typeface="Consolas" panose="020B0609020204030204" pitchFamily="49" charset="0"/>
              </a:rPr>
              <a:t>observation_examples</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np.</a:t>
            </a:r>
            <a:r>
              <a:rPr lang="en-US" sz="1100" b="0" dirty="0" err="1">
                <a:solidFill>
                  <a:srgbClr val="74531F"/>
                </a:solidFill>
                <a:effectLst/>
                <a:latin typeface="Consolas" panose="020B0609020204030204" pitchFamily="49" charset="0"/>
              </a:rPr>
              <a:t>array</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env</a:t>
            </a:r>
            <a:r>
              <a:rPr lang="en-US" sz="1100" b="0" dirty="0" err="1">
                <a:solidFill>
                  <a:srgbClr val="000000"/>
                </a:solidFill>
                <a:effectLst/>
                <a:latin typeface="Consolas" panose="020B0609020204030204" pitchFamily="49" charset="0"/>
              </a:rPr>
              <a:t>.observation_space.sample</a:t>
            </a: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for</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x</a:t>
            </a: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in</a:t>
            </a:r>
            <a:r>
              <a:rPr lang="en-US" sz="1100" b="0" dirty="0">
                <a:solidFill>
                  <a:srgbClr val="000000"/>
                </a:solidFill>
                <a:effectLst/>
                <a:latin typeface="Consolas" panose="020B0609020204030204" pitchFamily="49" charset="0"/>
              </a:rPr>
              <a:t> </a:t>
            </a:r>
            <a:r>
              <a:rPr lang="en-US" sz="1100" b="0" dirty="0">
                <a:solidFill>
                  <a:srgbClr val="2B91AF"/>
                </a:solidFill>
                <a:effectLst/>
                <a:latin typeface="Consolas" panose="020B0609020204030204" pitchFamily="49" charset="0"/>
              </a:rPr>
              <a:t>range</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10000</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r>
              <a:rPr lang="en-US" sz="1100" b="0" dirty="0">
                <a:solidFill>
                  <a:srgbClr val="1F377F"/>
                </a:solidFill>
                <a:effectLst/>
                <a:latin typeface="Consolas" panose="020B0609020204030204" pitchFamily="49" charset="0"/>
              </a:rPr>
              <a:t>scaler</a:t>
            </a:r>
            <a:r>
              <a:rPr lang="en-US" sz="1100" b="0" dirty="0">
                <a:solidFill>
                  <a:srgbClr val="000000"/>
                </a:solidFill>
                <a:effectLst/>
                <a:latin typeface="Consolas" panose="020B0609020204030204" pitchFamily="49" charset="0"/>
              </a:rPr>
              <a:t> = </a:t>
            </a:r>
            <a:r>
              <a:rPr lang="en-US" sz="1100" b="0" dirty="0">
                <a:solidFill>
                  <a:srgbClr val="74531F"/>
                </a:solidFill>
                <a:effectLst/>
                <a:latin typeface="Consolas" panose="020B0609020204030204" pitchFamily="49" charset="0"/>
              </a:rPr>
              <a:t>normalization</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env</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observation_examples</a:t>
            </a:r>
            <a:r>
              <a:rPr lang="en-US" sz="1100" b="0" dirty="0">
                <a:solidFill>
                  <a:srgbClr val="000000"/>
                </a:solidFill>
                <a:effectLst/>
                <a:latin typeface="Consolas" panose="020B0609020204030204" pitchFamily="49" charset="0"/>
              </a:rPr>
              <a:t>)</a:t>
            </a:r>
          </a:p>
          <a:p>
            <a:pPr>
              <a:lnSpc>
                <a:spcPts val="1425"/>
              </a:lnSpc>
            </a:pPr>
            <a:r>
              <a:rPr lang="en-US" sz="1100" b="0" dirty="0" err="1">
                <a:solidFill>
                  <a:srgbClr val="1F377F"/>
                </a:solidFill>
                <a:effectLst/>
                <a:latin typeface="Consolas" panose="020B0609020204030204" pitchFamily="49" charset="0"/>
              </a:rPr>
              <a:t>normalized_data</a:t>
            </a:r>
            <a:r>
              <a:rPr lang="en-US" sz="1100" b="0" dirty="0">
                <a:solidFill>
                  <a:srgbClr val="000000"/>
                </a:solidFill>
                <a:effectLst/>
                <a:latin typeface="Consolas" panose="020B0609020204030204" pitchFamily="49" charset="0"/>
              </a:rPr>
              <a:t> = </a:t>
            </a:r>
            <a:r>
              <a:rPr lang="en-US" sz="1100" b="0" dirty="0" err="1">
                <a:solidFill>
                  <a:srgbClr val="1F377F"/>
                </a:solidFill>
                <a:effectLst/>
                <a:latin typeface="Consolas" panose="020B0609020204030204" pitchFamily="49" charset="0"/>
              </a:rPr>
              <a:t>scaler</a:t>
            </a:r>
            <a:r>
              <a:rPr lang="en-US" sz="1100" b="0" dirty="0" err="1">
                <a:solidFill>
                  <a:srgbClr val="000000"/>
                </a:solidFill>
                <a:effectLst/>
                <a:latin typeface="Consolas" panose="020B0609020204030204" pitchFamily="49" charset="0"/>
              </a:rPr>
              <a:t>.</a:t>
            </a:r>
            <a:r>
              <a:rPr lang="en-US" sz="1100" b="0" dirty="0" err="1">
                <a:solidFill>
                  <a:srgbClr val="74531F"/>
                </a:solidFill>
                <a:effectLst/>
                <a:latin typeface="Consolas" panose="020B0609020204030204" pitchFamily="49" charset="0"/>
              </a:rPr>
              <a:t>fit_transform</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observation_examples</a:t>
            </a:r>
            <a:r>
              <a:rPr lang="en-US" sz="1100"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4399B98-087E-29D7-058D-B2802B42A1A4}"/>
              </a:ext>
            </a:extLst>
          </p:cNvPr>
          <p:cNvSpPr txBox="1"/>
          <p:nvPr/>
        </p:nvSpPr>
        <p:spPr>
          <a:xfrm>
            <a:off x="471042" y="3247855"/>
            <a:ext cx="8888730" cy="632224"/>
          </a:xfrm>
          <a:prstGeom prst="rect">
            <a:avLst/>
          </a:prstGeom>
          <a:noFill/>
        </p:spPr>
        <p:txBody>
          <a:bodyPr wrap="square">
            <a:spAutoFit/>
          </a:bodyPr>
          <a:lstStyle/>
          <a:p>
            <a:pPr>
              <a:lnSpc>
                <a:spcPts val="1425"/>
              </a:lnSpc>
            </a:pPr>
            <a:r>
              <a:rPr lang="en-US" sz="1100" b="0" dirty="0" err="1">
                <a:solidFill>
                  <a:srgbClr val="1F377F"/>
                </a:solidFill>
                <a:effectLst/>
                <a:latin typeface="Consolas" panose="020B0609020204030204" pitchFamily="49" charset="0"/>
              </a:rPr>
              <a:t>featurizer_vector</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featurizer_function</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normalized_data</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featureVecDim</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r>
              <a:rPr lang="en-US" sz="1100" b="0" dirty="0" err="1">
                <a:solidFill>
                  <a:srgbClr val="1F377F"/>
                </a:solidFill>
                <a:effectLst/>
                <a:latin typeface="Consolas" panose="020B0609020204030204" pitchFamily="49" charset="0"/>
              </a:rPr>
              <a:t>alpha_vec</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RandomVectorGenerator</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featureVecDim</a:t>
            </a:r>
            <a:r>
              <a:rPr lang="en-US" sz="1100" b="0" dirty="0">
                <a:solidFill>
                  <a:srgbClr val="000000"/>
                </a:solidFill>
                <a:effectLst/>
                <a:latin typeface="Consolas" panose="020B0609020204030204" pitchFamily="49" charset="0"/>
              </a:rPr>
              <a:t>)  </a:t>
            </a:r>
          </a:p>
          <a:p>
            <a:pPr>
              <a:lnSpc>
                <a:spcPts val="1425"/>
              </a:lnSpc>
            </a:pPr>
            <a:r>
              <a:rPr lang="en-US" sz="1100" b="0" dirty="0" err="1">
                <a:solidFill>
                  <a:srgbClr val="1F377F"/>
                </a:solidFill>
                <a:effectLst/>
                <a:latin typeface="Consolas" panose="020B0609020204030204" pitchFamily="49" charset="0"/>
              </a:rPr>
              <a:t>featurizer</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state_featurizer</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normalized_data</a:t>
            </a:r>
            <a:r>
              <a:rPr lang="en-US" sz="11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EC3E93CB-CEF4-B076-774B-32423494BC7E}"/>
              </a:ext>
            </a:extLst>
          </p:cNvPr>
          <p:cNvSpPr txBox="1"/>
          <p:nvPr/>
        </p:nvSpPr>
        <p:spPr>
          <a:xfrm>
            <a:off x="471042" y="2683292"/>
            <a:ext cx="8820058" cy="451406"/>
          </a:xfrm>
          <a:prstGeom prst="rect">
            <a:avLst/>
          </a:prstGeom>
          <a:noFill/>
        </p:spPr>
        <p:txBody>
          <a:bodyPr wrap="square">
            <a:spAutoFit/>
          </a:bodyPr>
          <a:lstStyle/>
          <a:p>
            <a:pPr>
              <a:lnSpc>
                <a:spcPts val="1425"/>
              </a:lnSpc>
            </a:pPr>
            <a:r>
              <a:rPr lang="en-US" sz="1100" b="0" dirty="0">
                <a:solidFill>
                  <a:srgbClr val="008000"/>
                </a:solidFill>
                <a:effectLst/>
                <a:latin typeface="Consolas" panose="020B0609020204030204" pitchFamily="49" charset="0"/>
              </a:rPr>
              <a:t># Extract features (using </a:t>
            </a:r>
            <a:r>
              <a:rPr lang="en-US" sz="1100" b="0" dirty="0" err="1">
                <a:solidFill>
                  <a:srgbClr val="2B91AF"/>
                </a:solidFill>
                <a:effectLst/>
                <a:latin typeface="Consolas" panose="020B0609020204030204" pitchFamily="49" charset="0"/>
              </a:rPr>
              <a:t>RBFSampler</a:t>
            </a:r>
            <a:r>
              <a:rPr lang="en-US" sz="1100" b="0" dirty="0">
                <a:solidFill>
                  <a:srgbClr val="008000"/>
                </a:solidFill>
                <a:effectLst/>
                <a:latin typeface="Consolas" panose="020B0609020204030204" pitchFamily="49" charset="0"/>
              </a:rPr>
              <a:t>) from the scaled data and simultaneously generate a random alpha vector (which represents the weights of the reward function to be learned).</a:t>
            </a:r>
            <a:endParaRPr lang="en-US" sz="1100" b="0" dirty="0">
              <a:solidFill>
                <a:srgbClr val="000000"/>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5981A2A1-84B8-AD40-F654-C9F12F81BCCD}"/>
              </a:ext>
            </a:extLst>
          </p:cNvPr>
          <p:cNvSpPr txBox="1"/>
          <p:nvPr/>
        </p:nvSpPr>
        <p:spPr>
          <a:xfrm>
            <a:off x="323942" y="5903870"/>
            <a:ext cx="8600094" cy="273152"/>
          </a:xfrm>
          <a:prstGeom prst="rect">
            <a:avLst/>
          </a:prstGeom>
          <a:noFill/>
        </p:spPr>
        <p:txBody>
          <a:bodyPr wrap="square">
            <a:spAutoFit/>
          </a:bodyPr>
          <a:lstStyle/>
          <a:p>
            <a:pPr>
              <a:lnSpc>
                <a:spcPts val="1425"/>
              </a:lnSpc>
            </a:pPr>
            <a:r>
              <a:rPr lang="en-US" b="0" err="1">
                <a:solidFill>
                  <a:srgbClr val="1F377F"/>
                </a:solidFill>
                <a:effectLst/>
                <a:latin typeface="Consolas" panose="020B0609020204030204" pitchFamily="49" charset="0"/>
              </a:rPr>
              <a:t>policy_dbe</a:t>
            </a:r>
            <a:r>
              <a:rPr lang="en-US" b="0">
                <a:solidFill>
                  <a:srgbClr val="000000"/>
                </a:solidFill>
                <a:effectLst/>
                <a:latin typeface="Consolas" panose="020B0609020204030204" pitchFamily="49" charset="0"/>
              </a:rPr>
              <a:t>, </a:t>
            </a:r>
            <a:r>
              <a:rPr lang="en-US" b="0" err="1">
                <a:solidFill>
                  <a:srgbClr val="1F377F"/>
                </a:solidFill>
                <a:effectLst/>
                <a:latin typeface="Consolas" panose="020B0609020204030204" pitchFamily="49" charset="0"/>
              </a:rPr>
              <a:t>estimator_dbe</a:t>
            </a:r>
            <a:r>
              <a:rPr lang="en-US" b="0">
                <a:solidFill>
                  <a:srgbClr val="000000"/>
                </a:solidFill>
                <a:effectLst/>
                <a:latin typeface="Consolas" panose="020B0609020204030204" pitchFamily="49" charset="0"/>
              </a:rPr>
              <a:t> = </a:t>
            </a:r>
            <a:r>
              <a:rPr lang="en-US" b="0" err="1">
                <a:solidFill>
                  <a:srgbClr val="74531F"/>
                </a:solidFill>
                <a:effectLst/>
                <a:latin typeface="Consolas" panose="020B0609020204030204" pitchFamily="49" charset="0"/>
              </a:rPr>
              <a:t>policy_f</a:t>
            </a:r>
            <a:r>
              <a:rPr lang="en-US" b="0">
                <a:solidFill>
                  <a:srgbClr val="000000"/>
                </a:solidFill>
                <a:effectLst/>
                <a:latin typeface="Consolas" panose="020B0609020204030204" pitchFamily="49" charset="0"/>
              </a:rPr>
              <a:t>(</a:t>
            </a:r>
            <a:r>
              <a:rPr lang="en-US" b="0" err="1">
                <a:solidFill>
                  <a:srgbClr val="1F377F"/>
                </a:solidFill>
                <a:effectLst/>
                <a:latin typeface="Consolas" panose="020B0609020204030204" pitchFamily="49" charset="0"/>
              </a:rPr>
              <a:t>env</a:t>
            </a:r>
            <a:r>
              <a:rPr lang="en-US" b="0" err="1">
                <a:solidFill>
                  <a:srgbClr val="000000"/>
                </a:solidFill>
                <a:effectLst/>
                <a:latin typeface="Consolas" panose="020B0609020204030204" pitchFamily="49" charset="0"/>
              </a:rPr>
              <a:t>,</a:t>
            </a:r>
            <a:r>
              <a:rPr lang="en-US" b="0" err="1">
                <a:solidFill>
                  <a:srgbClr val="1F377F"/>
                </a:solidFill>
                <a:effectLst/>
                <a:latin typeface="Consolas" panose="020B0609020204030204" pitchFamily="49" charset="0"/>
              </a:rPr>
              <a:t>scaler</a:t>
            </a:r>
            <a:r>
              <a:rPr lang="en-US" b="0" err="1">
                <a:solidFill>
                  <a:srgbClr val="000000"/>
                </a:solidFill>
                <a:effectLst/>
                <a:latin typeface="Consolas" panose="020B0609020204030204" pitchFamily="49" charset="0"/>
              </a:rPr>
              <a:t>,</a:t>
            </a:r>
            <a:r>
              <a:rPr lang="en-US" b="0" err="1">
                <a:solidFill>
                  <a:srgbClr val="1F377F"/>
                </a:solidFill>
                <a:effectLst/>
                <a:latin typeface="Consolas" panose="020B0609020204030204" pitchFamily="49" charset="0"/>
              </a:rPr>
              <a:t>featurizer</a:t>
            </a:r>
            <a:r>
              <a:rPr lang="en-US" b="0" err="1">
                <a:solidFill>
                  <a:srgbClr val="000000"/>
                </a:solidFill>
                <a:effectLst/>
                <a:latin typeface="Consolas" panose="020B0609020204030204" pitchFamily="49" charset="0"/>
              </a:rPr>
              <a:t>,</a:t>
            </a:r>
            <a:r>
              <a:rPr lang="en-US" b="0" err="1">
                <a:solidFill>
                  <a:srgbClr val="808080"/>
                </a:solidFill>
                <a:effectLst/>
                <a:latin typeface="Consolas" panose="020B0609020204030204" pitchFamily="49" charset="0"/>
              </a:rPr>
              <a:t>print_ep_lens</a:t>
            </a:r>
            <a:r>
              <a:rPr lang="en-US" b="0">
                <a:solidFill>
                  <a:srgbClr val="000000"/>
                </a:solidFill>
                <a:effectLst/>
                <a:latin typeface="Consolas" panose="020B0609020204030204" pitchFamily="49" charset="0"/>
              </a:rPr>
              <a:t>=</a:t>
            </a:r>
            <a:r>
              <a:rPr lang="en-US" b="0">
                <a:solidFill>
                  <a:srgbClr val="0000FF"/>
                </a:solidFill>
                <a:effectLst/>
                <a:latin typeface="Consolas" panose="020B0609020204030204" pitchFamily="49" charset="0"/>
              </a:rPr>
              <a:t>False</a:t>
            </a:r>
            <a:r>
              <a:rPr lang="en-US" b="0">
                <a:solidFill>
                  <a:srgbClr val="000000"/>
                </a:solidFill>
                <a:effectLst/>
                <a:latin typeface="Consolas" panose="020B0609020204030204" pitchFamily="49" charset="0"/>
              </a:rPr>
              <a:t>) </a:t>
            </a:r>
          </a:p>
        </p:txBody>
      </p:sp>
      <p:sp>
        <p:nvSpPr>
          <p:cNvPr id="22" name="TextBox 21">
            <a:extLst>
              <a:ext uri="{FF2B5EF4-FFF2-40B4-BE49-F238E27FC236}">
                <a16:creationId xmlns:a16="http://schemas.microsoft.com/office/drawing/2014/main" id="{CC1DE649-EB78-B090-5CAB-1F8D6A728A6A}"/>
              </a:ext>
            </a:extLst>
          </p:cNvPr>
          <p:cNvSpPr txBox="1"/>
          <p:nvPr/>
        </p:nvSpPr>
        <p:spPr>
          <a:xfrm>
            <a:off x="318973" y="5650076"/>
            <a:ext cx="8419754" cy="273152"/>
          </a:xfrm>
          <a:prstGeom prst="rect">
            <a:avLst/>
          </a:prstGeom>
          <a:noFill/>
        </p:spPr>
        <p:txBody>
          <a:bodyPr wrap="square">
            <a:spAutoFit/>
          </a:bodyPr>
          <a:lstStyle/>
          <a:p>
            <a:pPr>
              <a:lnSpc>
                <a:spcPts val="1425"/>
              </a:lnSpc>
            </a:pPr>
            <a:r>
              <a:rPr lang="en-US" b="0">
                <a:solidFill>
                  <a:srgbClr val="008000"/>
                </a:solidFill>
                <a:effectLst/>
                <a:latin typeface="Consolas" panose="020B0609020204030204" pitchFamily="49" charset="0"/>
              </a:rPr>
              <a:t># Find the expert policy from the scaled observation set.</a:t>
            </a:r>
            <a:endParaRPr lang="en-US" b="0">
              <a:solidFill>
                <a:srgbClr val="000000"/>
              </a:solidFill>
              <a:effectLst/>
              <a:latin typeface="Consolas" panose="020B0609020204030204" pitchFamily="49" charset="0"/>
            </a:endParaRPr>
          </a:p>
        </p:txBody>
      </p:sp>
      <p:sp>
        <p:nvSpPr>
          <p:cNvPr id="3" name="Chỗ dành sẵn cho Số hiệu Bản chiếu 4">
            <a:extLst>
              <a:ext uri="{FF2B5EF4-FFF2-40B4-BE49-F238E27FC236}">
                <a16:creationId xmlns:a16="http://schemas.microsoft.com/office/drawing/2014/main" id="{C370F33D-B5C7-2AA6-9FB6-091297CA5CA1}"/>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32</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185313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6ABFF-77CE-8631-0A6C-1789EC4318D0}"/>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33092378-B8EB-7F02-F534-F79EE92D1D5D}"/>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4D6923DD-93F8-3FE8-50B1-949F2A850C0C}"/>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E338D431-D443-5D8B-4293-B2F1D73BF6CE}"/>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381B641B-0EAB-7E30-41B6-B1289ECDA4EC}"/>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511C10D9-6484-A11A-9A54-2068BB14D5BB}"/>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Utility functions and classes</a:t>
            </a:r>
          </a:p>
        </p:txBody>
      </p:sp>
      <p:sp>
        <p:nvSpPr>
          <p:cNvPr id="8" name="Hộp Văn bản 2">
            <a:extLst>
              <a:ext uri="{FF2B5EF4-FFF2-40B4-BE49-F238E27FC236}">
                <a16:creationId xmlns:a16="http://schemas.microsoft.com/office/drawing/2014/main" id="{A5AB62CD-7DC5-0BF4-E023-D178DC619C3C}"/>
              </a:ext>
            </a:extLst>
          </p:cNvPr>
          <p:cNvSpPr txBox="1"/>
          <p:nvPr/>
        </p:nvSpPr>
        <p:spPr>
          <a:xfrm>
            <a:off x="471042" y="1274754"/>
            <a:ext cx="8315833" cy="307777"/>
          </a:xfrm>
          <a:prstGeom prst="rect">
            <a:avLst/>
          </a:prstGeom>
          <a:noFill/>
        </p:spPr>
        <p:txBody>
          <a:bodyPr wrap="square">
            <a:spAutoFit/>
          </a:bodyPr>
          <a:lstStyle/>
          <a:p>
            <a:pPr>
              <a:spcAft>
                <a:spcPts val="600"/>
              </a:spcAft>
            </a:pPr>
            <a:r>
              <a:rPr lang="en-US" altLang="en-US"/>
              <a:t>Declare global variables and prepare observation examples to determine </a:t>
            </a:r>
            <a:r>
              <a:rPr lang="en-US" altLang="en-US" err="1"/>
              <a:t>policy_dbe</a:t>
            </a:r>
            <a:r>
              <a:rPr lang="en-US" altLang="en-US"/>
              <a:t> (Expert policy). </a:t>
            </a:r>
          </a:p>
        </p:txBody>
      </p:sp>
      <p:sp>
        <p:nvSpPr>
          <p:cNvPr id="14" name="TextBox 13">
            <a:extLst>
              <a:ext uri="{FF2B5EF4-FFF2-40B4-BE49-F238E27FC236}">
                <a16:creationId xmlns:a16="http://schemas.microsoft.com/office/drawing/2014/main" id="{5937D4DB-DDE3-A241-B5B7-74D697E30DCE}"/>
              </a:ext>
            </a:extLst>
          </p:cNvPr>
          <p:cNvSpPr txBox="1"/>
          <p:nvPr/>
        </p:nvSpPr>
        <p:spPr>
          <a:xfrm>
            <a:off x="475470" y="1623608"/>
            <a:ext cx="4572000" cy="261610"/>
          </a:xfrm>
          <a:prstGeom prst="rect">
            <a:avLst/>
          </a:prstGeom>
          <a:noFill/>
        </p:spPr>
        <p:txBody>
          <a:bodyPr wrap="square">
            <a:spAutoFit/>
          </a:bodyPr>
          <a:lstStyle/>
          <a:p>
            <a:r>
              <a:rPr lang="en-US" sz="1100" b="0" dirty="0" err="1">
                <a:solidFill>
                  <a:srgbClr val="1F377F"/>
                </a:solidFill>
                <a:effectLst/>
                <a:latin typeface="Consolas" panose="020B0609020204030204" pitchFamily="49" charset="0"/>
              </a:rPr>
              <a:t>featureVecDim</a:t>
            </a:r>
            <a:r>
              <a:rPr lang="en-US" sz="1100" b="0" dirty="0">
                <a:solidFill>
                  <a:srgbClr val="000000"/>
                </a:solidFill>
                <a:effectLst/>
                <a:latin typeface="Consolas" panose="020B0609020204030204" pitchFamily="49" charset="0"/>
              </a:rPr>
              <a:t> = </a:t>
            </a:r>
            <a:r>
              <a:rPr lang="en-US" sz="1100" b="0" dirty="0">
                <a:solidFill>
                  <a:srgbClr val="098658"/>
                </a:solidFill>
                <a:effectLst/>
                <a:latin typeface="Consolas" panose="020B0609020204030204" pitchFamily="49" charset="0"/>
              </a:rPr>
              <a:t>50</a:t>
            </a:r>
            <a:r>
              <a:rPr lang="en-US" sz="1100" b="0" dirty="0">
                <a:solidFill>
                  <a:srgbClr val="000000"/>
                </a:solidFill>
                <a:effectLst/>
                <a:latin typeface="Consolas" panose="020B0609020204030204" pitchFamily="49" charset="0"/>
              </a:rPr>
              <a:t>        </a:t>
            </a:r>
            <a:endParaRPr lang="en-US" sz="1100" dirty="0"/>
          </a:p>
        </p:txBody>
      </p:sp>
      <p:sp>
        <p:nvSpPr>
          <p:cNvPr id="4" name="TextBox 3">
            <a:extLst>
              <a:ext uri="{FF2B5EF4-FFF2-40B4-BE49-F238E27FC236}">
                <a16:creationId xmlns:a16="http://schemas.microsoft.com/office/drawing/2014/main" id="{604D97E5-7573-B2F5-5A7C-66609CE56B02}"/>
              </a:ext>
            </a:extLst>
          </p:cNvPr>
          <p:cNvSpPr txBox="1"/>
          <p:nvPr/>
        </p:nvSpPr>
        <p:spPr>
          <a:xfrm>
            <a:off x="471042" y="1990712"/>
            <a:ext cx="9152856" cy="632224"/>
          </a:xfrm>
          <a:prstGeom prst="rect">
            <a:avLst/>
          </a:prstGeom>
          <a:noFill/>
        </p:spPr>
        <p:txBody>
          <a:bodyPr wrap="square">
            <a:spAutoFit/>
          </a:bodyPr>
          <a:lstStyle/>
          <a:p>
            <a:pPr>
              <a:lnSpc>
                <a:spcPts val="1425"/>
              </a:lnSpc>
            </a:pPr>
            <a:r>
              <a:rPr lang="en-US" sz="1100" b="0" dirty="0" err="1">
                <a:solidFill>
                  <a:srgbClr val="1F377F"/>
                </a:solidFill>
                <a:effectLst/>
                <a:latin typeface="Consolas" panose="020B0609020204030204" pitchFamily="49" charset="0"/>
              </a:rPr>
              <a:t>observation_examples</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np.</a:t>
            </a:r>
            <a:r>
              <a:rPr lang="en-US" sz="1100" b="0" dirty="0" err="1">
                <a:solidFill>
                  <a:srgbClr val="74531F"/>
                </a:solidFill>
                <a:effectLst/>
                <a:latin typeface="Consolas" panose="020B0609020204030204" pitchFamily="49" charset="0"/>
              </a:rPr>
              <a:t>array</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env</a:t>
            </a:r>
            <a:r>
              <a:rPr lang="en-US" sz="1100" b="0" dirty="0" err="1">
                <a:solidFill>
                  <a:srgbClr val="000000"/>
                </a:solidFill>
                <a:effectLst/>
                <a:latin typeface="Consolas" panose="020B0609020204030204" pitchFamily="49" charset="0"/>
              </a:rPr>
              <a:t>.observation_space.sample</a:t>
            </a: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for</a:t>
            </a: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x</a:t>
            </a:r>
            <a:r>
              <a:rPr lang="en-US" sz="1100" b="0" dirty="0">
                <a:solidFill>
                  <a:srgbClr val="000000"/>
                </a:solidFill>
                <a:effectLst/>
                <a:latin typeface="Consolas" panose="020B0609020204030204" pitchFamily="49" charset="0"/>
              </a:rPr>
              <a:t> </a:t>
            </a:r>
            <a:r>
              <a:rPr lang="en-US" sz="1100" b="0" dirty="0">
                <a:solidFill>
                  <a:srgbClr val="8F08C4"/>
                </a:solidFill>
                <a:effectLst/>
                <a:latin typeface="Consolas" panose="020B0609020204030204" pitchFamily="49" charset="0"/>
              </a:rPr>
              <a:t>in</a:t>
            </a:r>
            <a:r>
              <a:rPr lang="en-US" sz="1100" b="0" dirty="0">
                <a:solidFill>
                  <a:srgbClr val="000000"/>
                </a:solidFill>
                <a:effectLst/>
                <a:latin typeface="Consolas" panose="020B0609020204030204" pitchFamily="49" charset="0"/>
              </a:rPr>
              <a:t> </a:t>
            </a:r>
            <a:r>
              <a:rPr lang="en-US" sz="1100" b="0" dirty="0">
                <a:solidFill>
                  <a:srgbClr val="2B91AF"/>
                </a:solidFill>
                <a:effectLst/>
                <a:latin typeface="Consolas" panose="020B0609020204030204" pitchFamily="49" charset="0"/>
              </a:rPr>
              <a:t>range</a:t>
            </a:r>
            <a:r>
              <a:rPr lang="en-US" sz="1100" b="0" dirty="0">
                <a:solidFill>
                  <a:srgbClr val="000000"/>
                </a:solidFill>
                <a:effectLst/>
                <a:latin typeface="Consolas" panose="020B0609020204030204" pitchFamily="49" charset="0"/>
              </a:rPr>
              <a:t>(</a:t>
            </a:r>
            <a:r>
              <a:rPr lang="en-US" sz="1100" b="0" dirty="0">
                <a:solidFill>
                  <a:srgbClr val="098658"/>
                </a:solidFill>
                <a:effectLst/>
                <a:latin typeface="Consolas" panose="020B0609020204030204" pitchFamily="49" charset="0"/>
              </a:rPr>
              <a:t>10000</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r>
              <a:rPr lang="en-US" sz="1100" b="0" dirty="0">
                <a:solidFill>
                  <a:srgbClr val="1F377F"/>
                </a:solidFill>
                <a:effectLst/>
                <a:latin typeface="Consolas" panose="020B0609020204030204" pitchFamily="49" charset="0"/>
              </a:rPr>
              <a:t>scaler</a:t>
            </a:r>
            <a:r>
              <a:rPr lang="en-US" sz="1100" b="0" dirty="0">
                <a:solidFill>
                  <a:srgbClr val="000000"/>
                </a:solidFill>
                <a:effectLst/>
                <a:latin typeface="Consolas" panose="020B0609020204030204" pitchFamily="49" charset="0"/>
              </a:rPr>
              <a:t> = </a:t>
            </a:r>
            <a:r>
              <a:rPr lang="en-US" sz="1100" b="0" dirty="0">
                <a:solidFill>
                  <a:srgbClr val="74531F"/>
                </a:solidFill>
                <a:effectLst/>
                <a:latin typeface="Consolas" panose="020B0609020204030204" pitchFamily="49" charset="0"/>
              </a:rPr>
              <a:t>normalization</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env</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observation_examples</a:t>
            </a:r>
            <a:r>
              <a:rPr lang="en-US" sz="1100" b="0" dirty="0">
                <a:solidFill>
                  <a:srgbClr val="000000"/>
                </a:solidFill>
                <a:effectLst/>
                <a:latin typeface="Consolas" panose="020B0609020204030204" pitchFamily="49" charset="0"/>
              </a:rPr>
              <a:t>)</a:t>
            </a:r>
          </a:p>
          <a:p>
            <a:pPr>
              <a:lnSpc>
                <a:spcPts val="1425"/>
              </a:lnSpc>
            </a:pPr>
            <a:r>
              <a:rPr lang="en-US" sz="1100" b="0" dirty="0" err="1">
                <a:solidFill>
                  <a:srgbClr val="1F377F"/>
                </a:solidFill>
                <a:effectLst/>
                <a:latin typeface="Consolas" panose="020B0609020204030204" pitchFamily="49" charset="0"/>
              </a:rPr>
              <a:t>normalized_data</a:t>
            </a:r>
            <a:r>
              <a:rPr lang="en-US" sz="1100" b="0" dirty="0">
                <a:solidFill>
                  <a:srgbClr val="000000"/>
                </a:solidFill>
                <a:effectLst/>
                <a:latin typeface="Consolas" panose="020B0609020204030204" pitchFamily="49" charset="0"/>
              </a:rPr>
              <a:t> = </a:t>
            </a:r>
            <a:r>
              <a:rPr lang="en-US" sz="1100" b="0" dirty="0" err="1">
                <a:solidFill>
                  <a:srgbClr val="1F377F"/>
                </a:solidFill>
                <a:effectLst/>
                <a:latin typeface="Consolas" panose="020B0609020204030204" pitchFamily="49" charset="0"/>
              </a:rPr>
              <a:t>scaler</a:t>
            </a:r>
            <a:r>
              <a:rPr lang="en-US" sz="1100" b="0" dirty="0" err="1">
                <a:solidFill>
                  <a:srgbClr val="000000"/>
                </a:solidFill>
                <a:effectLst/>
                <a:latin typeface="Consolas" panose="020B0609020204030204" pitchFamily="49" charset="0"/>
              </a:rPr>
              <a:t>.</a:t>
            </a:r>
            <a:r>
              <a:rPr lang="en-US" sz="1100" b="0" dirty="0" err="1">
                <a:solidFill>
                  <a:srgbClr val="74531F"/>
                </a:solidFill>
                <a:effectLst/>
                <a:latin typeface="Consolas" panose="020B0609020204030204" pitchFamily="49" charset="0"/>
              </a:rPr>
              <a:t>fit_transform</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observation_examples</a:t>
            </a:r>
            <a:r>
              <a:rPr lang="en-US" sz="1100"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6124BFA-94F3-5C02-84E5-54B46A7B87FA}"/>
              </a:ext>
            </a:extLst>
          </p:cNvPr>
          <p:cNvSpPr txBox="1"/>
          <p:nvPr/>
        </p:nvSpPr>
        <p:spPr>
          <a:xfrm>
            <a:off x="471042" y="2706447"/>
            <a:ext cx="8888730" cy="632224"/>
          </a:xfrm>
          <a:prstGeom prst="rect">
            <a:avLst/>
          </a:prstGeom>
          <a:noFill/>
        </p:spPr>
        <p:txBody>
          <a:bodyPr wrap="square">
            <a:spAutoFit/>
          </a:bodyPr>
          <a:lstStyle/>
          <a:p>
            <a:pPr>
              <a:lnSpc>
                <a:spcPts val="1425"/>
              </a:lnSpc>
            </a:pPr>
            <a:r>
              <a:rPr lang="en-US" sz="1100" b="0" dirty="0" err="1">
                <a:solidFill>
                  <a:srgbClr val="1F377F"/>
                </a:solidFill>
                <a:effectLst/>
                <a:latin typeface="Consolas" panose="020B0609020204030204" pitchFamily="49" charset="0"/>
              </a:rPr>
              <a:t>featurizer_vector</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featurizer_function</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normalized_data</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featureVecDim</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r>
              <a:rPr lang="en-US" sz="1100" b="0" dirty="0" err="1">
                <a:solidFill>
                  <a:srgbClr val="1F377F"/>
                </a:solidFill>
                <a:effectLst/>
                <a:latin typeface="Consolas" panose="020B0609020204030204" pitchFamily="49" charset="0"/>
              </a:rPr>
              <a:t>alpha_vec</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RandomVectorGenerator</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featureVecDim</a:t>
            </a:r>
            <a:r>
              <a:rPr lang="en-US" sz="1100" b="0" dirty="0">
                <a:solidFill>
                  <a:srgbClr val="000000"/>
                </a:solidFill>
                <a:effectLst/>
                <a:latin typeface="Consolas" panose="020B0609020204030204" pitchFamily="49" charset="0"/>
              </a:rPr>
              <a:t>)  </a:t>
            </a:r>
          </a:p>
          <a:p>
            <a:pPr>
              <a:lnSpc>
                <a:spcPts val="1425"/>
              </a:lnSpc>
            </a:pPr>
            <a:r>
              <a:rPr lang="en-US" sz="1100" b="0" dirty="0" err="1">
                <a:solidFill>
                  <a:srgbClr val="1F377F"/>
                </a:solidFill>
                <a:effectLst/>
                <a:latin typeface="Consolas" panose="020B0609020204030204" pitchFamily="49" charset="0"/>
              </a:rPr>
              <a:t>featurizer</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state_featurizer</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normalized_data</a:t>
            </a:r>
            <a:r>
              <a:rPr lang="en-US" sz="11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03F5DB7F-F7DD-3DAE-3C2D-D53BD41CC3F8}"/>
              </a:ext>
            </a:extLst>
          </p:cNvPr>
          <p:cNvSpPr txBox="1"/>
          <p:nvPr/>
        </p:nvSpPr>
        <p:spPr>
          <a:xfrm>
            <a:off x="323942" y="5672061"/>
            <a:ext cx="8820058" cy="632224"/>
          </a:xfrm>
          <a:prstGeom prst="rect">
            <a:avLst/>
          </a:prstGeom>
          <a:noFill/>
        </p:spPr>
        <p:txBody>
          <a:bodyPr wrap="square">
            <a:spAutoFit/>
          </a:bodyPr>
          <a:lstStyle/>
          <a:p>
            <a:pPr>
              <a:lnSpc>
                <a:spcPts val="1425"/>
              </a:lnSpc>
            </a:pPr>
            <a:r>
              <a:rPr lang="en-US" b="0">
                <a:solidFill>
                  <a:srgbClr val="008000"/>
                </a:solidFill>
                <a:effectLst/>
                <a:latin typeface="Consolas" panose="020B0609020204030204" pitchFamily="49" charset="0"/>
              </a:rPr>
              <a:t># Extract features (using </a:t>
            </a:r>
            <a:r>
              <a:rPr lang="en-US" b="0" err="1">
                <a:solidFill>
                  <a:srgbClr val="2B91AF"/>
                </a:solidFill>
                <a:effectLst/>
                <a:latin typeface="Consolas" panose="020B0609020204030204" pitchFamily="49" charset="0"/>
              </a:rPr>
              <a:t>RBFSampler</a:t>
            </a:r>
            <a:r>
              <a:rPr lang="en-US" b="0">
                <a:solidFill>
                  <a:srgbClr val="008000"/>
                </a:solidFill>
                <a:effectLst/>
                <a:latin typeface="Consolas" panose="020B0609020204030204" pitchFamily="49" charset="0"/>
              </a:rPr>
              <a:t>) from the scaled data and simultaneously generate a random alpha vector (which represents the weights of the reward function to be learned).</a:t>
            </a:r>
            <a:endParaRPr lang="en-US" b="0">
              <a:solidFill>
                <a:srgbClr val="000000"/>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6A16A943-996A-F145-4A90-2F7F3BBBCC57}"/>
              </a:ext>
            </a:extLst>
          </p:cNvPr>
          <p:cNvSpPr txBox="1"/>
          <p:nvPr/>
        </p:nvSpPr>
        <p:spPr>
          <a:xfrm>
            <a:off x="476011" y="3740728"/>
            <a:ext cx="8600094" cy="273152"/>
          </a:xfrm>
          <a:prstGeom prst="rect">
            <a:avLst/>
          </a:prstGeom>
          <a:noFill/>
        </p:spPr>
        <p:txBody>
          <a:bodyPr wrap="square">
            <a:spAutoFit/>
          </a:bodyPr>
          <a:lstStyle/>
          <a:p>
            <a:pPr>
              <a:lnSpc>
                <a:spcPts val="1425"/>
              </a:lnSpc>
            </a:pPr>
            <a:r>
              <a:rPr lang="en-US" sz="1100" b="0" dirty="0" err="1">
                <a:solidFill>
                  <a:srgbClr val="1F377F"/>
                </a:solidFill>
                <a:effectLst/>
                <a:latin typeface="Consolas" panose="020B0609020204030204" pitchFamily="49" charset="0"/>
              </a:rPr>
              <a:t>policy_dbe</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estimator_dbe</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policy_f</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env</a:t>
            </a:r>
            <a:r>
              <a:rPr lang="en-US" sz="1100" b="0" dirty="0" err="1">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scaler</a:t>
            </a:r>
            <a:r>
              <a:rPr lang="en-US" sz="1100" b="0" dirty="0" err="1">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featurizer</a:t>
            </a:r>
            <a:r>
              <a:rPr lang="en-US" sz="1100" b="0" dirty="0" err="1">
                <a:solidFill>
                  <a:srgbClr val="000000"/>
                </a:solidFill>
                <a:effectLst/>
                <a:latin typeface="Consolas" panose="020B0609020204030204" pitchFamily="49" charset="0"/>
              </a:rPr>
              <a:t>,</a:t>
            </a:r>
            <a:r>
              <a:rPr lang="en-US" sz="1100" b="0" dirty="0" err="1">
                <a:solidFill>
                  <a:srgbClr val="808080"/>
                </a:solidFill>
                <a:effectLst/>
                <a:latin typeface="Consolas" panose="020B0609020204030204" pitchFamily="49" charset="0"/>
              </a:rPr>
              <a:t>print_ep_lens</a:t>
            </a:r>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False</a:t>
            </a:r>
            <a:r>
              <a:rPr lang="en-US" sz="1100" b="0" dirty="0">
                <a:solidFill>
                  <a:srgbClr val="000000"/>
                </a:solidFill>
                <a:effectLst/>
                <a:latin typeface="Consolas" panose="020B0609020204030204" pitchFamily="49" charset="0"/>
              </a:rPr>
              <a:t>) </a:t>
            </a:r>
          </a:p>
        </p:txBody>
      </p:sp>
      <p:sp>
        <p:nvSpPr>
          <p:cNvPr id="15" name="TextBox 14">
            <a:extLst>
              <a:ext uri="{FF2B5EF4-FFF2-40B4-BE49-F238E27FC236}">
                <a16:creationId xmlns:a16="http://schemas.microsoft.com/office/drawing/2014/main" id="{34408237-6A6B-E86D-BFBB-DEE2818EE240}"/>
              </a:ext>
            </a:extLst>
          </p:cNvPr>
          <p:cNvSpPr txBox="1"/>
          <p:nvPr/>
        </p:nvSpPr>
        <p:spPr>
          <a:xfrm>
            <a:off x="471042" y="3486934"/>
            <a:ext cx="8419754" cy="273152"/>
          </a:xfrm>
          <a:prstGeom prst="rect">
            <a:avLst/>
          </a:prstGeom>
          <a:noFill/>
        </p:spPr>
        <p:txBody>
          <a:bodyPr wrap="square">
            <a:spAutoFit/>
          </a:bodyPr>
          <a:lstStyle/>
          <a:p>
            <a:pPr>
              <a:lnSpc>
                <a:spcPts val="1425"/>
              </a:lnSpc>
            </a:pPr>
            <a:r>
              <a:rPr lang="en-US" sz="1100" b="0" dirty="0">
                <a:solidFill>
                  <a:srgbClr val="008000"/>
                </a:solidFill>
                <a:effectLst/>
                <a:latin typeface="Consolas" panose="020B0609020204030204" pitchFamily="49" charset="0"/>
              </a:rPr>
              <a:t># Find the expert policy from the scaled observation set.</a:t>
            </a:r>
            <a:endParaRPr lang="en-US" sz="1100" b="0" dirty="0">
              <a:solidFill>
                <a:srgbClr val="000000"/>
              </a:solidFill>
              <a:effectLst/>
              <a:latin typeface="Consolas" panose="020B0609020204030204" pitchFamily="49" charset="0"/>
            </a:endParaRPr>
          </a:p>
        </p:txBody>
      </p:sp>
      <p:sp>
        <p:nvSpPr>
          <p:cNvPr id="17" name="TextBox 16">
            <a:extLst>
              <a:ext uri="{FF2B5EF4-FFF2-40B4-BE49-F238E27FC236}">
                <a16:creationId xmlns:a16="http://schemas.microsoft.com/office/drawing/2014/main" id="{AB93C90D-343C-173B-912B-6F6621475590}"/>
              </a:ext>
            </a:extLst>
          </p:cNvPr>
          <p:cNvSpPr txBox="1"/>
          <p:nvPr/>
        </p:nvSpPr>
        <p:spPr>
          <a:xfrm>
            <a:off x="471042" y="4097807"/>
            <a:ext cx="8419754" cy="632224"/>
          </a:xfrm>
          <a:prstGeom prst="rect">
            <a:avLst/>
          </a:prstGeom>
          <a:noFill/>
        </p:spPr>
        <p:txBody>
          <a:bodyPr wrap="square">
            <a:spAutoFit/>
          </a:bodyPr>
          <a:lstStyle/>
          <a:p>
            <a:pPr>
              <a:lnSpc>
                <a:spcPts val="1425"/>
              </a:lnSpc>
            </a:pPr>
            <a:r>
              <a:rPr lang="en-US" sz="1100" b="0" dirty="0">
                <a:solidFill>
                  <a:srgbClr val="008000"/>
                </a:solidFill>
                <a:effectLst/>
                <a:latin typeface="Consolas" panose="020B0609020204030204" pitchFamily="49" charset="0"/>
              </a:rPr>
              <a:t># </a:t>
            </a:r>
            <a:r>
              <a:rPr lang="en-US" sz="1100" b="0" dirty="0" err="1">
                <a:solidFill>
                  <a:srgbClr val="008000"/>
                </a:solidFill>
                <a:effectLst/>
                <a:latin typeface="Consolas" panose="020B0609020204030204" pitchFamily="49" charset="0"/>
              </a:rPr>
              <a:t>IRL</a:t>
            </a:r>
            <a:r>
              <a:rPr lang="en-US" sz="1100" b="0" dirty="0">
                <a:solidFill>
                  <a:srgbClr val="008000"/>
                </a:solidFill>
                <a:effectLst/>
                <a:latin typeface="Consolas" panose="020B0609020204030204" pitchFamily="49" charset="0"/>
              </a:rPr>
              <a:t> Main Code and it will be shown in next slide</a:t>
            </a:r>
            <a:endParaRPr lang="en-US" sz="1100" b="0" dirty="0">
              <a:solidFill>
                <a:srgbClr val="000000"/>
              </a:solidFill>
              <a:effectLst/>
              <a:latin typeface="Consolas" panose="020B0609020204030204" pitchFamily="49" charset="0"/>
            </a:endParaRPr>
          </a:p>
          <a:p>
            <a:pPr>
              <a:lnSpc>
                <a:spcPts val="1425"/>
              </a:lnSpc>
            </a:pPr>
            <a:r>
              <a:rPr lang="en-US" sz="1100" b="0" dirty="0" err="1">
                <a:solidFill>
                  <a:srgbClr val="1F377F"/>
                </a:solidFill>
                <a:effectLst/>
                <a:latin typeface="Consolas" panose="020B0609020204030204" pitchFamily="49" charset="0"/>
              </a:rPr>
              <a:t>reward_fn</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alpha_vec</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irl</a:t>
            </a:r>
            <a:r>
              <a:rPr lang="en-US" sz="1100" b="0" dirty="0">
                <a:solidFill>
                  <a:srgbClr val="000000"/>
                </a:solidFill>
                <a:effectLst/>
                <a:latin typeface="Consolas" panose="020B0609020204030204" pitchFamily="49" charset="0"/>
              </a:rPr>
              <a:t>(</a:t>
            </a:r>
            <a:r>
              <a:rPr lang="en-US" sz="1100" b="0" dirty="0">
                <a:solidFill>
                  <a:srgbClr val="1F377F"/>
                </a:solidFill>
                <a:effectLst/>
                <a:latin typeface="Consolas" panose="020B0609020204030204" pitchFamily="49" charset="0"/>
              </a:rPr>
              <a:t>env</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alpha_vec</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featurizer_vector</a:t>
            </a:r>
            <a:r>
              <a:rPr lang="en-US" sz="1100" b="0" dirty="0" err="1">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scaler</a:t>
            </a:r>
            <a:r>
              <a:rPr lang="en-US" sz="1100" b="0" dirty="0" err="1">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featurizer</a:t>
            </a:r>
            <a:r>
              <a:rPr lang="en-US" sz="1100" b="0" dirty="0">
                <a:solidFill>
                  <a:srgbClr val="000000"/>
                </a:solidFill>
                <a:effectLst/>
                <a:latin typeface="Consolas" panose="020B0609020204030204" pitchFamily="49" charset="0"/>
              </a:rPr>
              <a:t>,</a:t>
            </a:r>
          </a:p>
          <a:p>
            <a:pPr>
              <a:lnSpc>
                <a:spcPts val="1425"/>
              </a:lnSpc>
            </a:pP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normalized_data</a:t>
            </a:r>
            <a:r>
              <a:rPr lang="en-US" sz="1100" b="0" dirty="0" err="1">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featureVecDim</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policy_dbe</a:t>
            </a:r>
            <a:r>
              <a:rPr lang="en-US" sz="1100" b="0" dirty="0">
                <a:solidFill>
                  <a:srgbClr val="000000"/>
                </a:solidFill>
                <a:effectLst/>
                <a:latin typeface="Consolas" panose="020B0609020204030204" pitchFamily="49" charset="0"/>
              </a:rPr>
              <a:t>)</a:t>
            </a:r>
          </a:p>
        </p:txBody>
      </p:sp>
      <p:sp>
        <p:nvSpPr>
          <p:cNvPr id="3" name="Chỗ dành sẵn cho Số hiệu Bản chiếu 4">
            <a:extLst>
              <a:ext uri="{FF2B5EF4-FFF2-40B4-BE49-F238E27FC236}">
                <a16:creationId xmlns:a16="http://schemas.microsoft.com/office/drawing/2014/main" id="{7E89A986-8349-189C-8780-DBBC16275455}"/>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33</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3212940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7B540-C5AB-76A5-6733-A1BA034028A1}"/>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AE3644D6-5865-6452-3ED0-DD055B8AE2E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08FC5D71-C2A7-7EDD-26BB-6794713EF396}"/>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F731402C-8A6E-D310-CFDA-7B2556089FF1}"/>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FF3C8603-6526-58FA-43E8-C5FD5BAF4E94}"/>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5C71FD82-15A3-5A8E-67A0-D8ACDF8E7BA6}"/>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Mapping between code and pseudocode</a:t>
            </a:r>
          </a:p>
        </p:txBody>
      </p:sp>
      <mc:AlternateContent xmlns:mc="http://schemas.openxmlformats.org/markup-compatibility/2006" xmlns:a14="http://schemas.microsoft.com/office/drawing/2010/main">
        <mc:Choice Requires="a14">
          <p:sp>
            <p:nvSpPr>
              <p:cNvPr id="25" name="Hộp Văn bản 2">
                <a:extLst>
                  <a:ext uri="{FF2B5EF4-FFF2-40B4-BE49-F238E27FC236}">
                    <a16:creationId xmlns:a16="http://schemas.microsoft.com/office/drawing/2014/main" id="{A01A0B9A-07E9-9B70-1AC0-65F33996C0BA}"/>
                  </a:ext>
                </a:extLst>
              </p:cNvPr>
              <p:cNvSpPr txBox="1"/>
              <p:nvPr/>
            </p:nvSpPr>
            <p:spPr>
              <a:xfrm>
                <a:off x="537250" y="1469371"/>
                <a:ext cx="7713900" cy="307777"/>
              </a:xfrm>
              <a:prstGeom prst="rect">
                <a:avLst/>
              </a:prstGeom>
              <a:noFill/>
            </p:spPr>
            <p:txBody>
              <a:bodyPr wrap="square">
                <a:spAutoFit/>
              </a:bodyPr>
              <a:lstStyle/>
              <a:p>
                <a:pPr>
                  <a:spcAft>
                    <a:spcPts val="600"/>
                  </a:spcAft>
                </a:pPr>
                <a:r>
                  <a:rPr lang="en-US" sz="1400" b="1">
                    <a:latin typeface="Golos Text" panose="020B0604020202020204" charset="0"/>
                    <a:ea typeface="Cambria Math" panose="02040503050406030204" pitchFamily="18" charset="0"/>
                    <a:cs typeface="Golos Text" panose="020B0604020202020204" charset="0"/>
                  </a:rPr>
                  <a:t>Initialization</a:t>
                </a:r>
                <a:r>
                  <a:rPr lang="en-US" sz="1400">
                    <a:latin typeface="Golos Text" panose="020B0604020202020204" charset="0"/>
                    <a:ea typeface="Cambria Math" panose="02040503050406030204" pitchFamily="18" charset="0"/>
                    <a:cs typeface="Golos Text" panose="020B0604020202020204" charset="0"/>
                  </a:rPr>
                  <a:t>: </a:t>
                </a:r>
                <a:r>
                  <a:rPr lang="en-US" sz="1400">
                    <a:latin typeface="Golos Text" panose="020B0604020202020204" charset="0"/>
                    <a:cs typeface="Golos Text" panose="020B0604020202020204" charset="0"/>
                  </a:rPr>
                  <a:t>Select the initial </a:t>
                </a:r>
                <a:r>
                  <a:rPr lang="en-US" sz="1400" b="1">
                    <a:latin typeface="Golos Text" panose="020B0604020202020204" charset="0"/>
                    <a:cs typeface="Golos Text" panose="020B0604020202020204" charset="0"/>
                  </a:rPr>
                  <a:t>base case policy</a:t>
                </a:r>
                <a:r>
                  <a:rPr lang="en-US" sz="1400">
                    <a:latin typeface="Golos Text" panose="020B0604020202020204" charset="0"/>
                    <a:cs typeface="Golos Text" panose="020B0604020202020204" charset="0"/>
                  </a:rPr>
                  <a:t> ​</a:t>
                </a:r>
                <a14:m>
                  <m:oMath xmlns:m="http://schemas.openxmlformats.org/officeDocument/2006/math">
                    <m:sSub>
                      <m:sSubPr>
                        <m:ctrlPr>
                          <a:rPr lang="en-US" sz="1400" i="1" smtClean="0">
                            <a:latin typeface="Cambria Math" panose="02040503050406030204" pitchFamily="18" charset="0"/>
                            <a:cs typeface="Golos Text" panose="020B0604020202020204" charset="0"/>
                          </a:rPr>
                        </m:ctrlPr>
                      </m:sSubPr>
                      <m:e>
                        <m:r>
                          <a:rPr lang="en-US" sz="1400" i="1" smtClean="0">
                            <a:latin typeface="Cambria Math" panose="02040503050406030204" pitchFamily="18" charset="0"/>
                            <a:ea typeface="Cambria Math" panose="02040503050406030204" pitchFamily="18" charset="0"/>
                            <a:cs typeface="Golos Text" panose="020B0604020202020204" charset="0"/>
                          </a:rPr>
                          <m:t>𝜋</m:t>
                        </m:r>
                      </m:e>
                      <m:sub>
                        <m:r>
                          <a:rPr lang="en-US" sz="1400" b="0" i="1" smtClean="0">
                            <a:latin typeface="Cambria Math" panose="02040503050406030204" pitchFamily="18" charset="0"/>
                            <a:cs typeface="Golos Text" panose="020B0604020202020204" charset="0"/>
                          </a:rPr>
                          <m:t>1</m:t>
                        </m:r>
                      </m:sub>
                    </m:sSub>
                  </m:oMath>
                </a14:m>
                <a:r>
                  <a:rPr lang="en-US" sz="1400">
                    <a:latin typeface="Golos Text" panose="020B0604020202020204" charset="0"/>
                    <a:cs typeface="Golos Text" panose="020B0604020202020204" charset="0"/>
                  </a:rPr>
                  <a:t> and the given </a:t>
                </a:r>
                <a:r>
                  <a:rPr lang="en-US" sz="1400" b="1">
                    <a:latin typeface="Golos Text" panose="020B0604020202020204" charset="0"/>
                    <a:cs typeface="Golos Text" panose="020B0604020202020204" charset="0"/>
                  </a:rPr>
                  <a:t>optimal policy </a:t>
                </a:r>
                <a14:m>
                  <m:oMath xmlns:m="http://schemas.openxmlformats.org/officeDocument/2006/math">
                    <m:sSup>
                      <m:sSupPr>
                        <m:ctrlPr>
                          <a:rPr lang="en-US" sz="1400" i="1" smtClean="0">
                            <a:latin typeface="Cambria Math" panose="02040503050406030204" pitchFamily="18" charset="0"/>
                            <a:cs typeface="Golos Text" panose="020B0604020202020204" charset="0"/>
                          </a:rPr>
                        </m:ctrlPr>
                      </m:sSupPr>
                      <m:e>
                        <m:r>
                          <a:rPr lang="en-US" sz="1400" b="0" i="1" smtClean="0">
                            <a:latin typeface="Cambria Math" panose="02040503050406030204" pitchFamily="18" charset="0"/>
                            <a:ea typeface="Cambria Math" panose="02040503050406030204" pitchFamily="18" charset="0"/>
                            <a:cs typeface="Golos Text" panose="020B0604020202020204" charset="0"/>
                          </a:rPr>
                          <m:t>𝜋</m:t>
                        </m:r>
                      </m:e>
                      <m:sup>
                        <m:r>
                          <a:rPr lang="en-US" sz="1400" b="0" i="1" smtClean="0">
                            <a:latin typeface="Cambria Math" panose="02040503050406030204" pitchFamily="18" charset="0"/>
                            <a:cs typeface="Golos Text" panose="020B0604020202020204" charset="0"/>
                          </a:rPr>
                          <m:t>∗</m:t>
                        </m:r>
                      </m:sup>
                    </m:sSup>
                  </m:oMath>
                </a14:m>
                <a:endParaRPr lang="en-US" sz="1400">
                  <a:latin typeface="Golos Text" panose="020B0604020202020204" charset="0"/>
                  <a:ea typeface="Cambria Math" panose="02040503050406030204" pitchFamily="18" charset="0"/>
                  <a:cs typeface="Golos Text" panose="020B0604020202020204" charset="0"/>
                </a:endParaRPr>
              </a:p>
            </p:txBody>
          </p:sp>
        </mc:Choice>
        <mc:Fallback xmlns="">
          <p:sp>
            <p:nvSpPr>
              <p:cNvPr id="25" name="Hộp Văn bản 2">
                <a:extLst>
                  <a:ext uri="{FF2B5EF4-FFF2-40B4-BE49-F238E27FC236}">
                    <a16:creationId xmlns:a16="http://schemas.microsoft.com/office/drawing/2014/main" id="{A01A0B9A-07E9-9B70-1AC0-65F33996C0BA}"/>
                  </a:ext>
                </a:extLst>
              </p:cNvPr>
              <p:cNvSpPr txBox="1">
                <a:spLocks noRot="1" noChangeAspect="1" noMove="1" noResize="1" noEditPoints="1" noAdjustHandles="1" noChangeArrowheads="1" noChangeShapeType="1" noTextEdit="1"/>
              </p:cNvSpPr>
              <p:nvPr/>
            </p:nvSpPr>
            <p:spPr>
              <a:xfrm>
                <a:off x="537250" y="1469371"/>
                <a:ext cx="7713900" cy="307777"/>
              </a:xfrm>
              <a:prstGeom prst="rect">
                <a:avLst/>
              </a:prstGeom>
              <a:blipFill>
                <a:blip r:embed="rId2"/>
                <a:stretch>
                  <a:fillRect l="-237" t="-5882" b="-19608"/>
                </a:stretch>
              </a:blipFill>
            </p:spPr>
            <p:txBody>
              <a:bodyPr/>
              <a:lstStyle/>
              <a:p>
                <a:r>
                  <a:rPr lang="en-US">
                    <a:noFill/>
                  </a:rPr>
                  <a:t> </a:t>
                </a:r>
              </a:p>
            </p:txBody>
          </p:sp>
        </mc:Fallback>
      </mc:AlternateContent>
      <p:sp>
        <p:nvSpPr>
          <p:cNvPr id="4" name="Chỗ dành sẵn cho Số hiệu Bản chiếu 4">
            <a:extLst>
              <a:ext uri="{FF2B5EF4-FFF2-40B4-BE49-F238E27FC236}">
                <a16:creationId xmlns:a16="http://schemas.microsoft.com/office/drawing/2014/main" id="{94B363B0-0E40-41C8-665D-17930A443FB9}"/>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34</a:t>
            </a:fld>
            <a:endParaRPr lang="en-US" sz="1200">
              <a:solidFill>
                <a:schemeClr val="bg1">
                  <a:lumMod val="50000"/>
                </a:schemeClr>
              </a:solidFill>
              <a:latin typeface="Aptos" panose="020B0004020202020204" pitchFamily="34" charset="0"/>
            </a:endParaRPr>
          </a:p>
        </p:txBody>
      </p:sp>
      <p:sp>
        <p:nvSpPr>
          <p:cNvPr id="6" name="TextBox 5">
            <a:extLst>
              <a:ext uri="{FF2B5EF4-FFF2-40B4-BE49-F238E27FC236}">
                <a16:creationId xmlns:a16="http://schemas.microsoft.com/office/drawing/2014/main" id="{C56449CE-1DDD-1FEC-1F63-7D60729CB9D7}"/>
              </a:ext>
            </a:extLst>
          </p:cNvPr>
          <p:cNvSpPr txBox="1"/>
          <p:nvPr/>
        </p:nvSpPr>
        <p:spPr>
          <a:xfrm>
            <a:off x="537250" y="2187343"/>
            <a:ext cx="8386786" cy="261610"/>
          </a:xfrm>
          <a:prstGeom prst="rect">
            <a:avLst/>
          </a:prstGeom>
          <a:noFill/>
        </p:spPr>
        <p:txBody>
          <a:bodyPr wrap="square">
            <a:spAutoFit/>
          </a:bodyPr>
          <a:lstStyle/>
          <a:p>
            <a:r>
              <a:rPr lang="en-US" sz="1100" b="0" dirty="0" err="1">
                <a:solidFill>
                  <a:srgbClr val="1F377F"/>
                </a:solidFill>
                <a:effectLst/>
                <a:latin typeface="Consolas" panose="020B0609020204030204" pitchFamily="49" charset="0"/>
              </a:rPr>
              <a:t>policy_dbe</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estimator_dbe</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policy_f</a:t>
            </a:r>
            <a:r>
              <a:rPr lang="en-US" sz="1100" b="0" dirty="0">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env</a:t>
            </a:r>
            <a:r>
              <a:rPr lang="en-US" sz="1100" b="0" dirty="0" err="1">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scaler</a:t>
            </a:r>
            <a:r>
              <a:rPr lang="en-US" sz="1100" b="0" dirty="0" err="1">
                <a:solidFill>
                  <a:srgbClr val="000000"/>
                </a:solidFill>
                <a:effectLst/>
                <a:latin typeface="Consolas" panose="020B0609020204030204" pitchFamily="49" charset="0"/>
              </a:rPr>
              <a:t>,</a:t>
            </a:r>
            <a:r>
              <a:rPr lang="en-US" sz="1100" b="0" dirty="0" err="1">
                <a:solidFill>
                  <a:srgbClr val="1F377F"/>
                </a:solidFill>
                <a:effectLst/>
                <a:latin typeface="Consolas" panose="020B0609020204030204" pitchFamily="49" charset="0"/>
              </a:rPr>
              <a:t>featurizer</a:t>
            </a:r>
            <a:r>
              <a:rPr lang="en-US" sz="1100" b="0" dirty="0" err="1">
                <a:solidFill>
                  <a:srgbClr val="000000"/>
                </a:solidFill>
                <a:effectLst/>
                <a:latin typeface="Consolas" panose="020B0609020204030204" pitchFamily="49" charset="0"/>
              </a:rPr>
              <a:t>,</a:t>
            </a:r>
            <a:r>
              <a:rPr lang="en-US" sz="1100" b="0" dirty="0" err="1">
                <a:solidFill>
                  <a:srgbClr val="808080"/>
                </a:solidFill>
                <a:effectLst/>
                <a:latin typeface="Consolas" panose="020B0609020204030204" pitchFamily="49" charset="0"/>
              </a:rPr>
              <a:t>print_ep_lens</a:t>
            </a:r>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False</a:t>
            </a:r>
            <a:r>
              <a:rPr lang="en-US" sz="1100" b="0" dirty="0">
                <a:solidFill>
                  <a:srgbClr val="000000"/>
                </a:solidFill>
                <a:effectLst/>
                <a:latin typeface="Consolas" panose="020B0609020204030204" pitchFamily="49" charset="0"/>
              </a:rPr>
              <a:t>)</a:t>
            </a:r>
            <a:endParaRPr lang="en-US" sz="1100" dirty="0"/>
          </a:p>
        </p:txBody>
      </p:sp>
      <p:sp>
        <p:nvSpPr>
          <p:cNvPr id="7" name="TextBox 6">
            <a:extLst>
              <a:ext uri="{FF2B5EF4-FFF2-40B4-BE49-F238E27FC236}">
                <a16:creationId xmlns:a16="http://schemas.microsoft.com/office/drawing/2014/main" id="{2245FBF4-B2E4-E44F-AA45-93016423B6D3}"/>
              </a:ext>
            </a:extLst>
          </p:cNvPr>
          <p:cNvSpPr txBox="1"/>
          <p:nvPr/>
        </p:nvSpPr>
        <p:spPr>
          <a:xfrm>
            <a:off x="537250" y="1915474"/>
            <a:ext cx="8419754" cy="271869"/>
          </a:xfrm>
          <a:prstGeom prst="rect">
            <a:avLst/>
          </a:prstGeom>
          <a:noFill/>
        </p:spPr>
        <p:txBody>
          <a:bodyPr wrap="square">
            <a:spAutoFit/>
          </a:bodyPr>
          <a:lstStyle/>
          <a:p>
            <a:pPr>
              <a:lnSpc>
                <a:spcPts val="1425"/>
              </a:lnSpc>
            </a:pPr>
            <a:r>
              <a:rPr lang="en-US" sz="1100" b="0" dirty="0">
                <a:solidFill>
                  <a:srgbClr val="008000"/>
                </a:solidFill>
                <a:effectLst/>
                <a:latin typeface="Consolas" panose="020B0609020204030204" pitchFamily="49" charset="0"/>
              </a:rPr>
              <a:t># The expert policy, explained in slide 32, will be provided as a parameter to the </a:t>
            </a:r>
            <a:r>
              <a:rPr lang="en-US" sz="1100" b="0" dirty="0" err="1">
                <a:solidFill>
                  <a:srgbClr val="008000"/>
                </a:solidFill>
                <a:effectLst/>
                <a:latin typeface="Consolas" panose="020B0609020204030204" pitchFamily="49" charset="0"/>
              </a:rPr>
              <a:t>IRL</a:t>
            </a:r>
            <a:r>
              <a:rPr lang="en-US" sz="1100" b="0" dirty="0">
                <a:solidFill>
                  <a:srgbClr val="008000"/>
                </a:solidFill>
                <a:effectLst/>
                <a:latin typeface="Consolas" panose="020B0609020204030204" pitchFamily="49" charset="0"/>
              </a:rPr>
              <a:t> function.</a:t>
            </a:r>
            <a:endParaRPr lang="en-US" sz="1100" b="0" dirty="0">
              <a:solidFill>
                <a:srgbClr val="000000"/>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2D72A041-6800-B8E9-E67B-8A0F95C990B1}"/>
              </a:ext>
            </a:extLst>
          </p:cNvPr>
          <p:cNvSpPr txBox="1"/>
          <p:nvPr/>
        </p:nvSpPr>
        <p:spPr>
          <a:xfrm>
            <a:off x="537250" y="2947166"/>
            <a:ext cx="8069286" cy="452688"/>
          </a:xfrm>
          <a:prstGeom prst="rect">
            <a:avLst/>
          </a:prstGeom>
          <a:noFill/>
        </p:spPr>
        <p:txBody>
          <a:bodyPr wrap="square">
            <a:spAutoFit/>
          </a:bodyPr>
          <a:lstStyle/>
          <a:p>
            <a:pPr>
              <a:lnSpc>
                <a:spcPts val="1425"/>
              </a:lnSpc>
            </a:pPr>
            <a:r>
              <a:rPr lang="en-US" sz="1100" b="0" dirty="0">
                <a:solidFill>
                  <a:srgbClr val="8F08C4"/>
                </a:solidFill>
                <a:effectLst/>
                <a:latin typeface="Consolas" panose="020B0609020204030204" pitchFamily="49" charset="0"/>
              </a:rPr>
              <a:t>if</a:t>
            </a:r>
            <a:r>
              <a:rPr lang="en-US" sz="1100" b="0" dirty="0">
                <a:solidFill>
                  <a:srgbClr val="000000"/>
                </a:solidFill>
                <a:effectLst/>
                <a:latin typeface="Consolas" panose="020B0609020204030204" pitchFamily="49" charset="0"/>
              </a:rPr>
              <a:t> </a:t>
            </a:r>
            <a:r>
              <a:rPr lang="en-US" sz="1100" b="0" dirty="0" err="1">
                <a:solidFill>
                  <a:srgbClr val="1F377F"/>
                </a:solidFill>
                <a:effectLst/>
                <a:latin typeface="Consolas" panose="020B0609020204030204" pitchFamily="49" charset="0"/>
              </a:rPr>
              <a:t>nP</a:t>
            </a:r>
            <a:r>
              <a:rPr lang="en-US" sz="1100" b="0" dirty="0">
                <a:solidFill>
                  <a:srgbClr val="000000"/>
                </a:solidFill>
                <a:effectLst/>
                <a:latin typeface="Consolas" panose="020B0609020204030204" pitchFamily="49" charset="0"/>
              </a:rPr>
              <a:t> ==</a:t>
            </a:r>
            <a:r>
              <a:rPr lang="en-US" sz="1100" b="0" dirty="0">
                <a:solidFill>
                  <a:srgbClr val="098658"/>
                </a:solidFill>
                <a:effectLst/>
                <a:latin typeface="Consolas" panose="020B0609020204030204" pitchFamily="49" charset="0"/>
              </a:rPr>
              <a:t>0</a:t>
            </a:r>
            <a:r>
              <a:rPr lang="en-US" sz="1100" b="0" dirty="0">
                <a:solidFill>
                  <a:srgbClr val="000000"/>
                </a:solidFill>
                <a:effectLst/>
                <a:latin typeface="Consolas" panose="020B0609020204030204" pitchFamily="49" charset="0"/>
              </a:rPr>
              <a:t>:</a:t>
            </a:r>
          </a:p>
          <a:p>
            <a:pPr>
              <a:lnSpc>
                <a:spcPts val="1425"/>
              </a:lnSpc>
            </a:pPr>
            <a:r>
              <a:rPr lang="en-US" sz="1100" b="0" dirty="0">
                <a:solidFill>
                  <a:srgbClr val="000000"/>
                </a:solidFill>
                <a:effectLst/>
                <a:latin typeface="Consolas" panose="020B0609020204030204" pitchFamily="49" charset="0"/>
              </a:rPr>
              <a:t>   </a:t>
            </a:r>
            <a:r>
              <a:rPr lang="en-US" sz="1100" b="0" dirty="0">
                <a:solidFill>
                  <a:srgbClr val="1F377F"/>
                </a:solidFill>
                <a:effectLst/>
                <a:latin typeface="Consolas" panose="020B0609020204030204" pitchFamily="49" charset="0"/>
              </a:rPr>
              <a:t>policy_</a:t>
            </a:r>
            <a:r>
              <a:rPr lang="en-US" sz="1100" b="0" dirty="0">
                <a:solidFill>
                  <a:srgbClr val="000000"/>
                </a:solidFill>
                <a:effectLst/>
                <a:latin typeface="Consolas" panose="020B0609020204030204" pitchFamily="49" charset="0"/>
              </a:rPr>
              <a:t> = </a:t>
            </a:r>
            <a:r>
              <a:rPr lang="en-US" sz="1100" b="0" dirty="0" err="1">
                <a:solidFill>
                  <a:srgbClr val="74531F"/>
                </a:solidFill>
                <a:effectLst/>
                <a:latin typeface="Consolas" panose="020B0609020204030204" pitchFamily="49" charset="0"/>
              </a:rPr>
              <a:t>UniformRandomPolicyGenerator</a:t>
            </a:r>
            <a:r>
              <a:rPr lang="en-US" sz="1100" b="0" dirty="0">
                <a:solidFill>
                  <a:srgbClr val="000000"/>
                </a:solidFill>
                <a:effectLst/>
                <a:latin typeface="Consolas" panose="020B0609020204030204" pitchFamily="49" charset="0"/>
              </a:rPr>
              <a:t>(</a:t>
            </a:r>
            <a:r>
              <a:rPr lang="en-US" sz="1100" b="0" dirty="0" err="1">
                <a:solidFill>
                  <a:srgbClr val="808080"/>
                </a:solidFill>
                <a:effectLst/>
                <a:latin typeface="Consolas" panose="020B0609020204030204" pitchFamily="49" charset="0"/>
              </a:rPr>
              <a:t>env</a:t>
            </a:r>
            <a:r>
              <a:rPr lang="en-US" sz="1100" b="0" dirty="0" err="1">
                <a:solidFill>
                  <a:srgbClr val="000000"/>
                </a:solidFill>
                <a:effectLst/>
                <a:latin typeface="Consolas" panose="020B0609020204030204" pitchFamily="49" charset="0"/>
              </a:rPr>
              <a:t>.action_space.n</a:t>
            </a:r>
            <a:r>
              <a:rPr lang="en-US" sz="1100" b="0" dirty="0">
                <a:solidFill>
                  <a:srgbClr val="000000"/>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537F276B-6D75-D14A-E199-E2D48DDE3980}"/>
              </a:ext>
            </a:extLst>
          </p:cNvPr>
          <p:cNvSpPr txBox="1"/>
          <p:nvPr/>
        </p:nvSpPr>
        <p:spPr>
          <a:xfrm>
            <a:off x="537250" y="2494478"/>
            <a:ext cx="8386785" cy="452688"/>
          </a:xfrm>
          <a:prstGeom prst="rect">
            <a:avLst/>
          </a:prstGeom>
          <a:noFill/>
        </p:spPr>
        <p:txBody>
          <a:bodyPr wrap="square">
            <a:spAutoFit/>
          </a:bodyPr>
          <a:lstStyle/>
          <a:p>
            <a:pPr>
              <a:lnSpc>
                <a:spcPts val="1425"/>
              </a:lnSpc>
            </a:pPr>
            <a:r>
              <a:rPr lang="en-US" sz="1100" b="0" dirty="0">
                <a:solidFill>
                  <a:srgbClr val="008000"/>
                </a:solidFill>
                <a:effectLst/>
                <a:latin typeface="Consolas" panose="020B0609020204030204" pitchFamily="49" charset="0"/>
              </a:rPr>
              <a:t># The first iteration of the loop generates a random policy (𝜋</a:t>
            </a:r>
            <a:r>
              <a:rPr lang="en-US" sz="1100" b="0" baseline="-25000" dirty="0">
                <a:solidFill>
                  <a:srgbClr val="008000"/>
                </a:solidFill>
                <a:effectLst/>
                <a:latin typeface="Consolas" panose="020B0609020204030204" pitchFamily="49" charset="0"/>
              </a:rPr>
              <a:t>1</a:t>
            </a:r>
            <a:r>
              <a:rPr lang="en-US" sz="1100" b="0" dirty="0">
                <a:solidFill>
                  <a:srgbClr val="008000"/>
                </a:solidFill>
                <a:effectLst/>
                <a:latin typeface="Consolas" panose="020B0609020204030204" pitchFamily="49" charset="0"/>
              </a:rPr>
              <a:t>) using the </a:t>
            </a:r>
            <a:r>
              <a:rPr lang="en-US" sz="1100" b="0" dirty="0" err="1">
                <a:solidFill>
                  <a:srgbClr val="008000"/>
                </a:solidFill>
                <a:effectLst/>
                <a:latin typeface="Consolas" panose="020B0609020204030204" pitchFamily="49" charset="0"/>
              </a:rPr>
              <a:t>UniformRandomPolicyGenerator</a:t>
            </a:r>
            <a:r>
              <a:rPr lang="en-US" sz="1100" b="0" dirty="0">
                <a:solidFill>
                  <a:srgbClr val="008000"/>
                </a:solidFill>
                <a:effectLst/>
                <a:latin typeface="Consolas" panose="020B0609020204030204" pitchFamily="49" charset="0"/>
              </a:rPr>
              <a:t>() function.</a:t>
            </a:r>
            <a:endParaRPr lang="en-US" sz="11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8550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A44AF-3E7F-6A3A-1CAA-F7E8FB6A4B18}"/>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C552D81D-E0D0-6A89-CBA8-586F7196ADED}"/>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3F6B770D-7DEE-CD6E-0170-50BDA13AC563}"/>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510D6D3F-0738-4C8D-C248-35E65379091E}"/>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E1B320CD-D1CD-478A-2091-F08DB541B55C}"/>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A54DDF8B-1918-1EAA-47F6-B98CE2A0CE78}"/>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Mapping between code and pseudocode</a:t>
            </a:r>
          </a:p>
        </p:txBody>
      </p:sp>
      <p:sp>
        <p:nvSpPr>
          <p:cNvPr id="3" name="TextBox 2">
            <a:extLst>
              <a:ext uri="{FF2B5EF4-FFF2-40B4-BE49-F238E27FC236}">
                <a16:creationId xmlns:a16="http://schemas.microsoft.com/office/drawing/2014/main" id="{8E18F8E8-8E1F-332D-E508-846696B778C0}"/>
              </a:ext>
            </a:extLst>
          </p:cNvPr>
          <p:cNvSpPr txBox="1"/>
          <p:nvPr/>
        </p:nvSpPr>
        <p:spPr>
          <a:xfrm>
            <a:off x="425490" y="3835430"/>
            <a:ext cx="8682950" cy="439479"/>
          </a:xfrm>
          <a:prstGeom prst="rect">
            <a:avLst/>
          </a:prstGeom>
          <a:noFill/>
        </p:spPr>
        <p:txBody>
          <a:bodyPr wrap="square" rtlCol="0">
            <a:spAutoFit/>
          </a:bodyPr>
          <a:lstStyle/>
          <a:p>
            <a:pPr>
              <a:lnSpc>
                <a:spcPts val="1425"/>
              </a:lnSpc>
            </a:pPr>
            <a:r>
              <a:rPr lang="en-US" sz="1000" b="0" dirty="0" err="1">
                <a:solidFill>
                  <a:srgbClr val="1F377F"/>
                </a:solidFill>
                <a:effectLst/>
                <a:latin typeface="Consolas" panose="020B0609020204030204" pitchFamily="49" charset="0"/>
              </a:rPr>
              <a:t>V_dbe</a:t>
            </a: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V_dbe_basis</a:t>
            </a:r>
            <a:r>
              <a:rPr lang="en-US" sz="1000" b="0" dirty="0">
                <a:solidFill>
                  <a:srgbClr val="000000"/>
                </a:solidFill>
                <a:effectLst/>
                <a:latin typeface="Consolas" panose="020B0609020204030204" pitchFamily="49" charset="0"/>
              </a:rPr>
              <a:t> = </a:t>
            </a:r>
            <a:r>
              <a:rPr lang="en-US" sz="1000" b="0" dirty="0" err="1">
                <a:solidFill>
                  <a:srgbClr val="74531F"/>
                </a:solidFill>
                <a:effectLst/>
                <a:latin typeface="Consolas" panose="020B0609020204030204" pitchFamily="49" charset="0"/>
              </a:rPr>
              <a:t>ValueFunctionGenerator</a:t>
            </a:r>
            <a:r>
              <a:rPr lang="en-US" sz="1000" b="0" dirty="0">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env</a:t>
            </a:r>
            <a:r>
              <a:rPr lang="en-US" sz="1000" b="0" dirty="0" err="1">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alpha_vec</a:t>
            </a:r>
            <a:r>
              <a:rPr lang="en-US" sz="1000" b="0" dirty="0">
                <a:solidFill>
                  <a:srgbClr val="000000"/>
                </a:solidFill>
                <a:effectLst/>
                <a:latin typeface="Consolas" panose="020B0609020204030204" pitchFamily="49" charset="0"/>
              </a:rPr>
              <a:t>, </a:t>
            </a:r>
            <a:r>
              <a:rPr lang="en-US" sz="1000" b="0" dirty="0" err="1">
                <a:solidFill>
                  <a:srgbClr val="808080"/>
                </a:solidFill>
                <a:effectLst/>
                <a:latin typeface="Consolas" panose="020B0609020204030204" pitchFamily="49" charset="0"/>
              </a:rPr>
              <a:t>policy_dbe</a:t>
            </a:r>
            <a:r>
              <a:rPr lang="en-US" sz="1000" b="0" dirty="0">
                <a:solidFill>
                  <a:srgbClr val="000000"/>
                </a:solidFill>
                <a:effectLst/>
                <a:latin typeface="Consolas" panose="020B0609020204030204" pitchFamily="49" charset="0"/>
              </a:rPr>
              <a:t>, </a:t>
            </a:r>
            <a:r>
              <a:rPr lang="en-US" sz="1000" b="0" dirty="0" err="1">
                <a:solidFill>
                  <a:srgbClr val="808080"/>
                </a:solidFill>
                <a:effectLst/>
                <a:latin typeface="Consolas" panose="020B0609020204030204" pitchFamily="49" charset="0"/>
              </a:rPr>
              <a:t>featurizer_vector</a:t>
            </a:r>
            <a:r>
              <a:rPr lang="en-US" sz="1000" b="0" dirty="0">
                <a:solidFill>
                  <a:srgbClr val="000000"/>
                </a:solidFill>
                <a:effectLst/>
                <a:latin typeface="Consolas" panose="020B0609020204030204" pitchFamily="49" charset="0"/>
              </a:rPr>
              <a:t>, </a:t>
            </a:r>
            <a:r>
              <a:rPr lang="en-US" sz="1000" b="0" dirty="0" err="1">
                <a:solidFill>
                  <a:srgbClr val="808080"/>
                </a:solidFill>
                <a:effectLst/>
                <a:latin typeface="Consolas" panose="020B0609020204030204" pitchFamily="49" charset="0"/>
              </a:rPr>
              <a:t>scaler</a:t>
            </a:r>
            <a:r>
              <a:rPr lang="en-US" sz="1000" b="0" dirty="0" err="1">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featureVecDim</a:t>
            </a:r>
            <a:r>
              <a:rPr lang="en-US" sz="1000" b="0" dirty="0">
                <a:solidFill>
                  <a:srgbClr val="000000"/>
                </a:solidFill>
                <a:effectLst/>
                <a:latin typeface="Consolas" panose="020B0609020204030204" pitchFamily="49" charset="0"/>
              </a:rPr>
              <a:t>, 				     </a:t>
            </a:r>
            <a:r>
              <a:rPr lang="en-US" sz="1000" b="0" dirty="0" err="1">
                <a:solidFill>
                  <a:srgbClr val="808080"/>
                </a:solidFill>
                <a:effectLst/>
                <a:latin typeface="Consolas" panose="020B0609020204030204" pitchFamily="49" charset="0"/>
              </a:rPr>
              <a:t>num_trajectories</a:t>
            </a:r>
            <a:r>
              <a:rPr lang="en-US" sz="1000" b="0" dirty="0">
                <a:solidFill>
                  <a:srgbClr val="000000"/>
                </a:solidFill>
                <a:effectLst/>
                <a:latin typeface="Consolas" panose="020B0609020204030204" pitchFamily="49" charset="0"/>
              </a:rPr>
              <a:t>, </a:t>
            </a:r>
            <a:r>
              <a:rPr lang="en-US" sz="1000" b="0" dirty="0" err="1">
                <a:solidFill>
                  <a:srgbClr val="808080"/>
                </a:solidFill>
                <a:effectLst/>
                <a:latin typeface="Consolas" panose="020B0609020204030204" pitchFamily="49" charset="0"/>
              </a:rPr>
              <a:t>discount_factor</a:t>
            </a:r>
            <a:r>
              <a:rPr lang="en-US" sz="1000"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3A496E0-B8FD-98C7-04BC-1348AB7C96E7}"/>
              </a:ext>
            </a:extLst>
          </p:cNvPr>
          <p:cNvSpPr txBox="1"/>
          <p:nvPr/>
        </p:nvSpPr>
        <p:spPr>
          <a:xfrm>
            <a:off x="425490" y="3429316"/>
            <a:ext cx="8682950" cy="439479"/>
          </a:xfrm>
          <a:prstGeom prst="rect">
            <a:avLst/>
          </a:prstGeom>
          <a:noFill/>
        </p:spPr>
        <p:txBody>
          <a:bodyPr wrap="square">
            <a:spAutoFit/>
          </a:bodyPr>
          <a:lstStyle/>
          <a:p>
            <a:pPr>
              <a:lnSpc>
                <a:spcPts val="1425"/>
              </a:lnSpc>
            </a:pPr>
            <a:r>
              <a:rPr lang="en-US" sz="1000" b="0" dirty="0">
                <a:solidFill>
                  <a:srgbClr val="008000"/>
                </a:solidFill>
                <a:effectLst/>
                <a:latin typeface="Consolas" panose="020B0609020204030204" pitchFamily="49" charset="0"/>
              </a:rPr>
              <a:t>#</a:t>
            </a:r>
            <a:r>
              <a:rPr lang="en-US" sz="1100" b="0" dirty="0">
                <a:solidFill>
                  <a:srgbClr val="008000"/>
                </a:solidFill>
                <a:effectLst/>
                <a:latin typeface="Consolas" panose="020B0609020204030204" pitchFamily="49" charset="0"/>
              </a:rPr>
              <a:t> Execute </a:t>
            </a:r>
            <a:r>
              <a:rPr lang="en-US" sz="1100" b="0" dirty="0" err="1">
                <a:solidFill>
                  <a:srgbClr val="008000"/>
                </a:solidFill>
                <a:effectLst/>
                <a:latin typeface="Consolas" panose="020B0609020204030204" pitchFamily="49" charset="0"/>
              </a:rPr>
              <a:t>simluate</a:t>
            </a:r>
            <a:r>
              <a:rPr lang="en-US" sz="1100" b="0" dirty="0">
                <a:solidFill>
                  <a:srgbClr val="008000"/>
                </a:solidFill>
                <a:effectLst/>
                <a:latin typeface="Consolas" panose="020B0609020204030204" pitchFamily="49" charset="0"/>
              </a:rPr>
              <a:t> trajectories and estimate values</a:t>
            </a:r>
            <a:r>
              <a:rPr lang="en-US" sz="1100" dirty="0">
                <a:latin typeface="Consolas" panose="020B0609020204030204" pitchFamily="49" charset="0"/>
              </a:rPr>
              <a:t> </a:t>
            </a:r>
            <a:r>
              <a:rPr lang="en-US" sz="1000" b="0" dirty="0">
                <a:solidFill>
                  <a:srgbClr val="008000"/>
                </a:solidFill>
                <a:effectLst/>
                <a:latin typeface="Consolas" panose="020B0609020204030204" pitchFamily="49" charset="0"/>
              </a:rPr>
              <a:t>(only one time before into the iterating part, </a:t>
            </a:r>
            <a:r>
              <a:rPr lang="en-US" sz="1000" dirty="0">
                <a:solidFill>
                  <a:srgbClr val="008000"/>
                </a:solidFill>
                <a:latin typeface="Consolas" panose="020B0609020204030204" pitchFamily="49" charset="0"/>
              </a:rPr>
              <a:t>in the other iterations, </a:t>
            </a:r>
            <a:r>
              <a:rPr lang="en-US" sz="1000" dirty="0" err="1">
                <a:solidFill>
                  <a:srgbClr val="008000"/>
                </a:solidFill>
                <a:latin typeface="Consolas" panose="020B0609020204030204" pitchFamily="49" charset="0"/>
              </a:rPr>
              <a:t>V_dbe</a:t>
            </a:r>
            <a:r>
              <a:rPr lang="en-US" sz="1000" dirty="0">
                <a:solidFill>
                  <a:srgbClr val="008000"/>
                </a:solidFill>
                <a:latin typeface="Consolas" panose="020B0609020204030204" pitchFamily="49" charset="0"/>
              </a:rPr>
              <a:t> only needs to be updated by multiplying with the new </a:t>
            </a:r>
            <a:r>
              <a:rPr lang="en-US" sz="1000" dirty="0" err="1">
                <a:solidFill>
                  <a:srgbClr val="008000"/>
                </a:solidFill>
                <a:latin typeface="Consolas" panose="020B0609020204030204" pitchFamily="49" charset="0"/>
              </a:rPr>
              <a:t>alpha_vec</a:t>
            </a:r>
            <a:r>
              <a:rPr lang="en-US" sz="1000" dirty="0">
                <a:solidFill>
                  <a:srgbClr val="008000"/>
                </a:solidFill>
                <a:latin typeface="Consolas" panose="020B0609020204030204" pitchFamily="49" charset="0"/>
              </a:rPr>
              <a:t> since </a:t>
            </a:r>
            <a:r>
              <a:rPr lang="en-US" sz="1000" dirty="0" err="1">
                <a:solidFill>
                  <a:srgbClr val="008000"/>
                </a:solidFill>
                <a:latin typeface="Consolas" panose="020B0609020204030204" pitchFamily="49" charset="0"/>
              </a:rPr>
              <a:t>V_dbe_basis</a:t>
            </a:r>
            <a:r>
              <a:rPr lang="en-US" sz="1000" dirty="0">
                <a:solidFill>
                  <a:srgbClr val="008000"/>
                </a:solidFill>
                <a:latin typeface="Consolas" panose="020B0609020204030204" pitchFamily="49" charset="0"/>
              </a:rPr>
              <a:t> remains unchanged).</a:t>
            </a:r>
          </a:p>
        </p:txBody>
      </p:sp>
      <p:sp>
        <p:nvSpPr>
          <p:cNvPr id="7" name="TextBox 6">
            <a:extLst>
              <a:ext uri="{FF2B5EF4-FFF2-40B4-BE49-F238E27FC236}">
                <a16:creationId xmlns:a16="http://schemas.microsoft.com/office/drawing/2014/main" id="{EC2D378C-ED3A-A0E8-D264-4A9ABB002598}"/>
              </a:ext>
            </a:extLst>
          </p:cNvPr>
          <p:cNvSpPr txBox="1"/>
          <p:nvPr/>
        </p:nvSpPr>
        <p:spPr>
          <a:xfrm>
            <a:off x="425490" y="4486013"/>
            <a:ext cx="9109670" cy="439479"/>
          </a:xfrm>
          <a:prstGeom prst="rect">
            <a:avLst/>
          </a:prstGeom>
          <a:noFill/>
        </p:spPr>
        <p:txBody>
          <a:bodyPr wrap="square">
            <a:spAutoFit/>
          </a:bodyPr>
          <a:lstStyle/>
          <a:p>
            <a:pPr>
              <a:lnSpc>
                <a:spcPts val="1425"/>
              </a:lnSpc>
            </a:pPr>
            <a:r>
              <a:rPr lang="en-US" sz="1000" b="0">
                <a:solidFill>
                  <a:srgbClr val="1F377F"/>
                </a:solidFill>
                <a:effectLst/>
                <a:latin typeface="Consolas" panose="020B0609020204030204" pitchFamily="49" charset="0"/>
              </a:rPr>
              <a:t>V_vec</a:t>
            </a:r>
            <a:r>
              <a:rPr lang="en-US" sz="1000" b="0">
                <a:solidFill>
                  <a:srgbClr val="000000"/>
                </a:solidFill>
                <a:effectLst/>
                <a:latin typeface="Consolas" panose="020B0609020204030204" pitchFamily="49" charset="0"/>
              </a:rPr>
              <a:t>[</a:t>
            </a:r>
            <a:r>
              <a:rPr lang="en-US" sz="1000" b="0">
                <a:solidFill>
                  <a:srgbClr val="1F377F"/>
                </a:solidFill>
                <a:effectLst/>
                <a:latin typeface="Consolas" panose="020B0609020204030204" pitchFamily="49" charset="0"/>
              </a:rPr>
              <a:t>nP</a:t>
            </a:r>
            <a:r>
              <a:rPr lang="en-US" sz="1000" b="0">
                <a:solidFill>
                  <a:srgbClr val="000000"/>
                </a:solidFill>
                <a:effectLst/>
                <a:latin typeface="Consolas" panose="020B0609020204030204" pitchFamily="49" charset="0"/>
              </a:rPr>
              <a:t>], </a:t>
            </a:r>
            <a:r>
              <a:rPr lang="en-US" sz="1000" b="0">
                <a:solidFill>
                  <a:srgbClr val="1F377F"/>
                </a:solidFill>
                <a:effectLst/>
                <a:latin typeface="Consolas" panose="020B0609020204030204" pitchFamily="49" charset="0"/>
              </a:rPr>
              <a:t>V_policy_basis</a:t>
            </a:r>
            <a:r>
              <a:rPr lang="en-US" sz="1000" b="0">
                <a:solidFill>
                  <a:srgbClr val="000000"/>
                </a:solidFill>
                <a:effectLst/>
                <a:latin typeface="Consolas" panose="020B0609020204030204" pitchFamily="49" charset="0"/>
              </a:rPr>
              <a:t>[</a:t>
            </a:r>
            <a:r>
              <a:rPr lang="en-US" sz="1000" b="0">
                <a:solidFill>
                  <a:srgbClr val="1F377F"/>
                </a:solidFill>
                <a:effectLst/>
                <a:latin typeface="Consolas" panose="020B0609020204030204" pitchFamily="49" charset="0"/>
              </a:rPr>
              <a:t>nP</a:t>
            </a:r>
            <a:r>
              <a:rPr lang="en-US" sz="1000" b="0">
                <a:solidFill>
                  <a:srgbClr val="000000"/>
                </a:solidFill>
                <a:effectLst/>
                <a:latin typeface="Consolas" panose="020B0609020204030204" pitchFamily="49" charset="0"/>
              </a:rPr>
              <a:t>] = </a:t>
            </a:r>
            <a:r>
              <a:rPr lang="en-US" sz="1000" b="0">
                <a:solidFill>
                  <a:srgbClr val="74531F"/>
                </a:solidFill>
                <a:effectLst/>
                <a:latin typeface="Consolas" panose="020B0609020204030204" pitchFamily="49" charset="0"/>
              </a:rPr>
              <a:t>ValueFunctionGenerator</a:t>
            </a:r>
            <a:r>
              <a:rPr lang="en-US" sz="1000" b="0">
                <a:solidFill>
                  <a:srgbClr val="000000"/>
                </a:solidFill>
                <a:effectLst/>
                <a:latin typeface="Consolas" panose="020B0609020204030204" pitchFamily="49" charset="0"/>
              </a:rPr>
              <a:t>(</a:t>
            </a:r>
            <a:r>
              <a:rPr lang="en-US" sz="1000" b="0">
                <a:solidFill>
                  <a:srgbClr val="808080"/>
                </a:solidFill>
                <a:effectLst/>
                <a:latin typeface="Consolas" panose="020B0609020204030204" pitchFamily="49" charset="0"/>
              </a:rPr>
              <a:t>env</a:t>
            </a:r>
            <a:r>
              <a:rPr lang="en-US" sz="1000" b="0">
                <a:solidFill>
                  <a:srgbClr val="000000"/>
                </a:solidFill>
                <a:effectLst/>
                <a:latin typeface="Consolas" panose="020B0609020204030204" pitchFamily="49" charset="0"/>
              </a:rPr>
              <a:t>,</a:t>
            </a:r>
            <a:r>
              <a:rPr lang="en-US" sz="1000" b="0">
                <a:solidFill>
                  <a:srgbClr val="808080"/>
                </a:solidFill>
                <a:effectLst/>
                <a:latin typeface="Consolas" panose="020B0609020204030204" pitchFamily="49" charset="0"/>
              </a:rPr>
              <a:t>alpha_vec</a:t>
            </a:r>
            <a:r>
              <a:rPr lang="en-US" sz="1000" b="0">
                <a:solidFill>
                  <a:srgbClr val="000000"/>
                </a:solidFill>
                <a:effectLst/>
                <a:latin typeface="Consolas" panose="020B0609020204030204" pitchFamily="49" charset="0"/>
              </a:rPr>
              <a:t>,</a:t>
            </a:r>
            <a:r>
              <a:rPr lang="en-US" sz="1000" b="0">
                <a:solidFill>
                  <a:srgbClr val="1F377F"/>
                </a:solidFill>
                <a:effectLst/>
                <a:latin typeface="Consolas" panose="020B0609020204030204" pitchFamily="49" charset="0"/>
              </a:rPr>
              <a:t>policy_</a:t>
            </a:r>
            <a:r>
              <a:rPr lang="en-US" sz="1000" b="0">
                <a:solidFill>
                  <a:srgbClr val="000000"/>
                </a:solidFill>
                <a:effectLst/>
                <a:latin typeface="Consolas" panose="020B0609020204030204" pitchFamily="49" charset="0"/>
              </a:rPr>
              <a:t>, </a:t>
            </a:r>
            <a:r>
              <a:rPr lang="en-US" sz="1000" b="0">
                <a:solidFill>
                  <a:srgbClr val="808080"/>
                </a:solidFill>
                <a:effectLst/>
                <a:latin typeface="Consolas" panose="020B0609020204030204" pitchFamily="49" charset="0"/>
              </a:rPr>
              <a:t>featurizer_vector</a:t>
            </a:r>
            <a:r>
              <a:rPr lang="en-US" sz="1000" b="0">
                <a:solidFill>
                  <a:srgbClr val="000000"/>
                </a:solidFill>
                <a:effectLst/>
                <a:latin typeface="Consolas" panose="020B0609020204030204" pitchFamily="49" charset="0"/>
              </a:rPr>
              <a:t>,</a:t>
            </a:r>
            <a:r>
              <a:rPr lang="en-US" sz="1000" b="0">
                <a:solidFill>
                  <a:srgbClr val="808080"/>
                </a:solidFill>
                <a:effectLst/>
                <a:latin typeface="Consolas" panose="020B0609020204030204" pitchFamily="49" charset="0"/>
              </a:rPr>
              <a:t>scaler</a:t>
            </a:r>
            <a:r>
              <a:rPr lang="en-US" sz="1000" b="0">
                <a:solidFill>
                  <a:srgbClr val="000000"/>
                </a:solidFill>
                <a:effectLst/>
                <a:latin typeface="Consolas" panose="020B0609020204030204" pitchFamily="49" charset="0"/>
              </a:rPr>
              <a:t>,</a:t>
            </a:r>
            <a:r>
              <a:rPr lang="en-US" sz="1000" b="0">
                <a:solidFill>
                  <a:srgbClr val="808080"/>
                </a:solidFill>
                <a:effectLst/>
                <a:latin typeface="Consolas" panose="020B0609020204030204" pitchFamily="49" charset="0"/>
              </a:rPr>
              <a:t>featureVecDim</a:t>
            </a:r>
            <a:r>
              <a:rPr lang="en-US" sz="1000" b="0">
                <a:solidFill>
                  <a:srgbClr val="000000"/>
                </a:solidFill>
                <a:effectLst/>
                <a:latin typeface="Consolas" panose="020B0609020204030204" pitchFamily="49" charset="0"/>
              </a:rPr>
              <a:t>, 				   </a:t>
            </a:r>
            <a:r>
              <a:rPr lang="en-US" sz="1000" b="0">
                <a:solidFill>
                  <a:srgbClr val="808080"/>
                </a:solidFill>
                <a:effectLst/>
                <a:latin typeface="Consolas" panose="020B0609020204030204" pitchFamily="49" charset="0"/>
              </a:rPr>
              <a:t>num_trajectories</a:t>
            </a:r>
            <a:r>
              <a:rPr lang="en-US" sz="1000" b="0">
                <a:solidFill>
                  <a:srgbClr val="000000"/>
                </a:solidFill>
                <a:effectLst/>
                <a:latin typeface="Consolas" panose="020B0609020204030204" pitchFamily="49" charset="0"/>
              </a:rPr>
              <a:t>, </a:t>
            </a:r>
            <a:r>
              <a:rPr lang="en-US" sz="1000" b="0">
                <a:solidFill>
                  <a:srgbClr val="808080"/>
                </a:solidFill>
                <a:effectLst/>
                <a:latin typeface="Consolas" panose="020B0609020204030204" pitchFamily="49" charset="0"/>
              </a:rPr>
              <a:t>discount_factor</a:t>
            </a:r>
            <a:r>
              <a:rPr lang="en-US" sz="1000" b="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C0033F11-F074-2BD4-4151-BF2D30BD9716}"/>
              </a:ext>
            </a:extLst>
          </p:cNvPr>
          <p:cNvSpPr txBox="1"/>
          <p:nvPr/>
        </p:nvSpPr>
        <p:spPr>
          <a:xfrm>
            <a:off x="425490" y="4259436"/>
            <a:ext cx="6084044" cy="259174"/>
          </a:xfrm>
          <a:prstGeom prst="rect">
            <a:avLst/>
          </a:prstGeom>
          <a:noFill/>
        </p:spPr>
        <p:txBody>
          <a:bodyPr wrap="square">
            <a:spAutoFit/>
          </a:bodyPr>
          <a:lstStyle/>
          <a:p>
            <a:pPr>
              <a:lnSpc>
                <a:spcPts val="1425"/>
              </a:lnSpc>
            </a:pPr>
            <a:r>
              <a:rPr lang="en-US" sz="1000" b="0">
                <a:solidFill>
                  <a:srgbClr val="008000"/>
                </a:solidFill>
                <a:effectLst/>
                <a:latin typeface="Consolas" panose="020B0609020204030204" pitchFamily="49" charset="0"/>
              </a:rPr>
              <a:t># Execute simluate trajectories and estimate values under other policies.</a:t>
            </a:r>
            <a:endParaRPr lang="en-US" sz="1000" b="0">
              <a:solidFill>
                <a:srgbClr val="000000"/>
              </a:solidFill>
              <a:effectLst/>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C284F4-7674-5E81-1AD2-F4525F654CBB}"/>
                  </a:ext>
                </a:extLst>
              </p:cNvPr>
              <p:cNvSpPr txBox="1"/>
              <p:nvPr/>
            </p:nvSpPr>
            <p:spPr>
              <a:xfrm>
                <a:off x="425490" y="1281725"/>
                <a:ext cx="8069286" cy="2105000"/>
              </a:xfrm>
              <a:prstGeom prst="rect">
                <a:avLst/>
              </a:prstGeom>
              <a:noFill/>
            </p:spPr>
            <p:txBody>
              <a:bodyPr wrap="square">
                <a:spAutoFit/>
              </a:bodyPr>
              <a:lstStyle/>
              <a:p>
                <a:pPr>
                  <a:spcAft>
                    <a:spcPts val="600"/>
                  </a:spcAft>
                </a:pPr>
                <a:r>
                  <a:rPr lang="en-US" sz="1200" b="1" dirty="0">
                    <a:latin typeface="+mj-lt"/>
                    <a:ea typeface="Cambria Math" panose="02040503050406030204" pitchFamily="18" charset="0"/>
                    <a:cs typeface="Golos Text" panose="020B0604020202020204" charset="0"/>
                  </a:rPr>
                  <a:t>Simulate Trajectories</a:t>
                </a:r>
                <a:r>
                  <a:rPr lang="en-US" sz="1200" dirty="0">
                    <a:latin typeface="+mj-lt"/>
                    <a:ea typeface="Cambria Math" panose="02040503050406030204" pitchFamily="18" charset="0"/>
                    <a:cs typeface="Golos Text" panose="020B0604020202020204" charset="0"/>
                  </a:rPr>
                  <a:t>: </a:t>
                </a:r>
                <a:r>
                  <a:rPr lang="en-US" sz="1200" dirty="0">
                    <a:latin typeface="+mj-lt"/>
                    <a:cs typeface="Golos Text" panose="020B0604020202020204" charset="0"/>
                  </a:rPr>
                  <a:t>Perform </a:t>
                </a:r>
                <a14:m>
                  <m:oMath xmlns:m="http://schemas.openxmlformats.org/officeDocument/2006/math">
                    <m:r>
                      <a:rPr lang="en-US" sz="1200" i="1" smtClean="0">
                        <a:latin typeface="Cambria Math" panose="02040503050406030204" pitchFamily="18" charset="0"/>
                      </a:rPr>
                      <m:t>𝑚</m:t>
                    </m:r>
                  </m:oMath>
                </a14:m>
                <a:r>
                  <a:rPr lang="en-US" sz="1200" dirty="0">
                    <a:latin typeface="+mj-lt"/>
                    <a:cs typeface="Golos Text" panose="020B0604020202020204" charset="0"/>
                  </a:rPr>
                  <a:t> trajectories under </a:t>
                </a:r>
                <a14:m>
                  <m:oMath xmlns:m="http://schemas.openxmlformats.org/officeDocument/2006/math">
                    <m:sSup>
                      <m:sSupPr>
                        <m:ctrlPr>
                          <a:rPr lang="en-US" sz="1200" i="1">
                            <a:latin typeface="Cambria Math" panose="02040503050406030204" pitchFamily="18" charset="0"/>
                            <a:cs typeface="Golos Text" panose="020B0604020202020204" charset="0"/>
                          </a:rPr>
                        </m:ctrlPr>
                      </m:sSupPr>
                      <m:e>
                        <m:r>
                          <a:rPr lang="en-US" sz="1200" i="1">
                            <a:latin typeface="Cambria Math" panose="02040503050406030204" pitchFamily="18" charset="0"/>
                            <a:ea typeface="Cambria Math" panose="02040503050406030204" pitchFamily="18" charset="0"/>
                            <a:cs typeface="Golos Text" panose="020B0604020202020204" charset="0"/>
                          </a:rPr>
                          <m:t>𝜋</m:t>
                        </m:r>
                      </m:e>
                      <m:sup>
                        <m:r>
                          <a:rPr lang="en-US" sz="1200" i="1">
                            <a:latin typeface="Cambria Math" panose="02040503050406030204" pitchFamily="18" charset="0"/>
                            <a:cs typeface="Golos Text" panose="020B0604020202020204" charset="0"/>
                          </a:rPr>
                          <m:t>∗</m:t>
                        </m:r>
                      </m:sup>
                    </m:sSup>
                  </m:oMath>
                </a14:m>
                <a:r>
                  <a:rPr lang="el-GR" sz="1200" dirty="0">
                    <a:latin typeface="+mj-lt"/>
                    <a:cs typeface="Golos Text" panose="020B0604020202020204" charset="0"/>
                  </a:rPr>
                  <a:t> </a:t>
                </a:r>
                <a:r>
                  <a:rPr lang="en-US" sz="1200" dirty="0">
                    <a:latin typeface="+mj-lt"/>
                    <a:cs typeface="Golos Text" panose="020B0604020202020204" charset="0"/>
                  </a:rPr>
                  <a:t>and other policies </a:t>
                </a:r>
                <a14:m>
                  <m:oMath xmlns:m="http://schemas.openxmlformats.org/officeDocument/2006/math">
                    <m:sSub>
                      <m:sSubPr>
                        <m:ctrlPr>
                          <a:rPr lang="en-US" sz="1200" i="1">
                            <a:latin typeface="Cambria Math" panose="02040503050406030204" pitchFamily="18" charset="0"/>
                            <a:cs typeface="Golos Text" panose="020B0604020202020204" charset="0"/>
                          </a:rPr>
                        </m:ctrlPr>
                      </m:sSubPr>
                      <m:e>
                        <m:r>
                          <a:rPr lang="en-US" sz="1200" i="1">
                            <a:latin typeface="Cambria Math" panose="02040503050406030204" pitchFamily="18" charset="0"/>
                            <a:ea typeface="Cambria Math" panose="02040503050406030204" pitchFamily="18" charset="0"/>
                            <a:cs typeface="Golos Text" panose="020B0604020202020204" charset="0"/>
                          </a:rPr>
                          <m:t>𝜋</m:t>
                        </m:r>
                      </m:e>
                      <m:sub>
                        <m:r>
                          <a:rPr lang="en-US" sz="1200" i="1">
                            <a:latin typeface="Cambria Math" panose="02040503050406030204" pitchFamily="18" charset="0"/>
                            <a:cs typeface="Golos Text" panose="020B0604020202020204" charset="0"/>
                          </a:rPr>
                          <m:t>1</m:t>
                        </m:r>
                      </m:sub>
                    </m:sSub>
                    <m:r>
                      <a:rPr lang="en-US" sz="1200" b="0" i="1" smtClean="0">
                        <a:latin typeface="Cambria Math" panose="02040503050406030204" pitchFamily="18" charset="0"/>
                        <a:cs typeface="Golos Text" panose="020B0604020202020204" charset="0"/>
                      </a:rPr>
                      <m:t>,…</m:t>
                    </m:r>
                  </m:oMath>
                </a14:m>
                <a:endParaRPr lang="en-US" sz="1200" b="0" dirty="0">
                  <a:latin typeface="+mj-lt"/>
                  <a:cs typeface="Golos Text" panose="020B0604020202020204" charset="0"/>
                </a:endParaRPr>
              </a:p>
              <a:p>
                <a:pPr>
                  <a:spcAft>
                    <a:spcPts val="600"/>
                  </a:spcAft>
                </a:pPr>
                <a:r>
                  <a:rPr lang="en-US" sz="1200" b="1" dirty="0">
                    <a:latin typeface="+mj-lt"/>
                    <a:cs typeface="Golos Text" panose="020B0604020202020204" charset="0"/>
                  </a:rPr>
                  <a:t>Estimate Values</a:t>
                </a:r>
                <a:r>
                  <a:rPr lang="en-US" sz="1200" dirty="0">
                    <a:latin typeface="+mj-lt"/>
                    <a:cs typeface="Golos Text" panose="020B0604020202020204" charset="0"/>
                  </a:rPr>
                  <a:t>: </a:t>
                </a:r>
              </a:p>
              <a:p>
                <a:pPr marL="285750" indent="-285750">
                  <a:spcAft>
                    <a:spcPts val="600"/>
                  </a:spcAft>
                  <a:buFont typeface="Arial" panose="020B0604020202020204" pitchFamily="34" charset="0"/>
                  <a:buChar char="•"/>
                </a:pPr>
                <a:r>
                  <a:rPr lang="en-US" sz="1200" dirty="0">
                    <a:latin typeface="+mj-lt"/>
                    <a:cs typeface="Golos Text" panose="020B0604020202020204" charset="0"/>
                  </a:rPr>
                  <a:t>Compute the value estimates </a:t>
                </a:r>
                <a14:m>
                  <m:oMath xmlns:m="http://schemas.openxmlformats.org/officeDocument/2006/math">
                    <m:sSup>
                      <m:sSupPr>
                        <m:ctrlPr>
                          <a:rPr lang="en-US" sz="1200" b="0" i="1" smtClean="0">
                            <a:latin typeface="Cambria Math" panose="02040503050406030204" pitchFamily="18" charset="0"/>
                          </a:rPr>
                        </m:ctrlPr>
                      </m:sSup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𝑉</m:t>
                            </m:r>
                          </m:e>
                        </m:acc>
                      </m:e>
                      <m:sup>
                        <m:r>
                          <a:rPr lang="en-US" sz="1200" b="0" i="1" smtClean="0">
                            <a:latin typeface="Cambria Math" panose="02040503050406030204" pitchFamily="18" charset="0"/>
                          </a:rPr>
                          <m:t>𝜋</m:t>
                        </m:r>
                      </m:sup>
                    </m:sSup>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0</m:t>
                            </m:r>
                          </m:sub>
                        </m:sSub>
                      </m:e>
                    </m:d>
                  </m:oMath>
                </a14:m>
                <a:r>
                  <a:rPr lang="en-US" sz="1200" dirty="0">
                    <a:latin typeface="+mj-lt"/>
                    <a:cs typeface="Golos Text" panose="020B0604020202020204" charset="0"/>
                  </a:rPr>
                  <a:t> as the average return from simulated trajectories.</a:t>
                </a:r>
              </a:p>
              <a:p>
                <a:pPr marL="285750" indent="-285750">
                  <a:spcAft>
                    <a:spcPts val="600"/>
                  </a:spcAft>
                  <a:buFont typeface="Arial" panose="020B0604020202020204" pitchFamily="34" charset="0"/>
                  <a:buChar char="•"/>
                </a:pPr>
                <a:r>
                  <a:rPr lang="en-US" sz="1200" dirty="0">
                    <a:latin typeface="+mj-lt"/>
                    <a:cs typeface="Golos Text" panose="020B0604020202020204" charset="0"/>
                  </a:rPr>
                  <a:t>If a single trajectory visits </a:t>
                </a:r>
                <a14:m>
                  <m:oMath xmlns:m="http://schemas.openxmlformats.org/officeDocument/2006/math">
                    <m:r>
                      <a:rPr lang="en-US" sz="1200" b="0" i="1" smtClean="0">
                        <a:latin typeface="Cambria Math" panose="02040503050406030204" pitchFamily="18" charset="0"/>
                        <a:cs typeface="Golos Text" panose="020B0604020202020204" charset="0"/>
                      </a:rPr>
                      <m:t>(</m:t>
                    </m:r>
                    <m:sSub>
                      <m:sSubPr>
                        <m:ctrlPr>
                          <a:rPr lang="en-US" sz="1200" b="0" i="1" smtClean="0">
                            <a:latin typeface="Cambria Math" panose="02040503050406030204" pitchFamily="18" charset="0"/>
                            <a:cs typeface="Golos Text" panose="020B0604020202020204" charset="0"/>
                          </a:rPr>
                        </m:ctrlPr>
                      </m:sSubPr>
                      <m:e>
                        <m:r>
                          <a:rPr lang="en-US" sz="1200" b="0" i="1" smtClean="0">
                            <a:latin typeface="Cambria Math" panose="02040503050406030204" pitchFamily="18" charset="0"/>
                            <a:cs typeface="Golos Text" panose="020B0604020202020204" charset="0"/>
                          </a:rPr>
                          <m:t>𝑠</m:t>
                        </m:r>
                      </m:e>
                      <m:sub>
                        <m:r>
                          <a:rPr lang="en-US" sz="1200" b="0" i="1" smtClean="0">
                            <a:latin typeface="Cambria Math" panose="02040503050406030204" pitchFamily="18" charset="0"/>
                            <a:cs typeface="Golos Text" panose="020B0604020202020204" charset="0"/>
                          </a:rPr>
                          <m:t>0</m:t>
                        </m:r>
                      </m:sub>
                    </m:sSub>
                    <m:r>
                      <a:rPr lang="en-US" sz="1200" b="0" i="1" smtClean="0">
                        <a:latin typeface="Cambria Math" panose="02040503050406030204" pitchFamily="18" charset="0"/>
                        <a:cs typeface="Golos Text" panose="020B0604020202020204" charset="0"/>
                      </a:rPr>
                      <m:t>,</m:t>
                    </m:r>
                    <m:sSub>
                      <m:sSubPr>
                        <m:ctrlPr>
                          <a:rPr lang="en-US" sz="1200" i="1">
                            <a:latin typeface="Cambria Math" panose="02040503050406030204" pitchFamily="18" charset="0"/>
                            <a:cs typeface="Golos Text" panose="020B0604020202020204" charset="0"/>
                          </a:rPr>
                        </m:ctrlPr>
                      </m:sSubPr>
                      <m:e>
                        <m:r>
                          <a:rPr lang="en-US" sz="1200" i="1">
                            <a:latin typeface="Cambria Math" panose="02040503050406030204" pitchFamily="18" charset="0"/>
                            <a:cs typeface="Golos Text" panose="020B0604020202020204" charset="0"/>
                          </a:rPr>
                          <m:t>𝑠</m:t>
                        </m:r>
                      </m:e>
                      <m:sub>
                        <m:r>
                          <a:rPr lang="en-US" sz="1200" b="0" i="1" smtClean="0">
                            <a:latin typeface="Cambria Math" panose="02040503050406030204" pitchFamily="18" charset="0"/>
                            <a:cs typeface="Golos Text" panose="020B0604020202020204" charset="0"/>
                          </a:rPr>
                          <m:t>1</m:t>
                        </m:r>
                      </m:sub>
                    </m:sSub>
                    <m:r>
                      <a:rPr lang="en-US" sz="1200" b="0" i="1" smtClean="0">
                        <a:latin typeface="Cambria Math" panose="02040503050406030204" pitchFamily="18" charset="0"/>
                        <a:cs typeface="Golos Text" panose="020B0604020202020204" charset="0"/>
                      </a:rPr>
                      <m:t>,</m:t>
                    </m:r>
                    <m:sSub>
                      <m:sSubPr>
                        <m:ctrlPr>
                          <a:rPr lang="en-US" sz="1200" i="1">
                            <a:latin typeface="Cambria Math" panose="02040503050406030204" pitchFamily="18" charset="0"/>
                            <a:cs typeface="Golos Text" panose="020B0604020202020204" charset="0"/>
                          </a:rPr>
                        </m:ctrlPr>
                      </m:sSubPr>
                      <m:e>
                        <m:r>
                          <a:rPr lang="en-US" sz="1200" i="1">
                            <a:latin typeface="Cambria Math" panose="02040503050406030204" pitchFamily="18" charset="0"/>
                            <a:cs typeface="Golos Text" panose="020B0604020202020204" charset="0"/>
                          </a:rPr>
                          <m:t>𝑠</m:t>
                        </m:r>
                      </m:e>
                      <m:sub>
                        <m:r>
                          <a:rPr lang="en-US" sz="1200" b="0" i="1" smtClean="0">
                            <a:latin typeface="Cambria Math" panose="02040503050406030204" pitchFamily="18" charset="0"/>
                            <a:cs typeface="Golos Text" panose="020B0604020202020204" charset="0"/>
                          </a:rPr>
                          <m:t>2</m:t>
                        </m:r>
                      </m:sub>
                    </m:sSub>
                    <m:r>
                      <a:rPr lang="en-US" sz="1200" b="0" i="1" smtClean="0">
                        <a:latin typeface="Cambria Math" panose="02040503050406030204" pitchFamily="18" charset="0"/>
                        <a:cs typeface="Golos Text" panose="020B0604020202020204" charset="0"/>
                      </a:rPr>
                      <m:t>,…)</m:t>
                    </m:r>
                  </m:oMath>
                </a14:m>
                <a:r>
                  <a:rPr lang="en-US" sz="1200" dirty="0">
                    <a:latin typeface="+mj-lt"/>
                    <a:cs typeface="Golos Text" panose="020B0604020202020204" charset="0"/>
                  </a:rPr>
                  <a:t> and </a:t>
                </a:r>
                <a14:m>
                  <m:oMath xmlns:m="http://schemas.openxmlformats.org/officeDocument/2006/math">
                    <m:r>
                      <a:rPr lang="en-US" sz="1200" i="1">
                        <a:latin typeface="Cambria Math" panose="02040503050406030204" pitchFamily="18" charset="0"/>
                        <a:cs typeface="Golos Text" panose="020B0604020202020204" charset="0"/>
                      </a:rPr>
                      <m:t>𝑅</m:t>
                    </m:r>
                    <m:r>
                      <a:rPr lang="en-US" sz="1200" i="1">
                        <a:latin typeface="Cambria Math" panose="02040503050406030204" pitchFamily="18" charset="0"/>
                        <a:cs typeface="Golos Text" panose="020B0604020202020204" charset="0"/>
                      </a:rPr>
                      <m:t> </m:t>
                    </m:r>
                    <m:r>
                      <a:rPr lang="en-US" sz="120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i="1">
                            <a:latin typeface="Cambria Math" panose="02040503050406030204" pitchFamily="18" charset="0"/>
                            <a:ea typeface="Cambria Math" panose="02040503050406030204" pitchFamily="18" charset="0"/>
                          </a:rPr>
                          <m:t>𝑖</m:t>
                        </m:r>
                      </m:sub>
                    </m:sSub>
                  </m:oMath>
                </a14:m>
                <a:endParaRPr lang="en-US" sz="1200" dirty="0">
                  <a:latin typeface="+mj-lt"/>
                  <a:ea typeface="Cambria Math" panose="02040503050406030204" pitchFamily="18" charset="0"/>
                  <a:cs typeface="Golos Text" panose="020B0604020202020204" charset="0"/>
                </a:endParaRPr>
              </a:p>
              <a:p>
                <a:pPr algn="ctr">
                  <a:spcAft>
                    <a:spcPts val="600"/>
                  </a:spcAft>
                </a:pPr>
                <a14:m>
                  <m:oMathPara xmlns:m="http://schemas.openxmlformats.org/officeDocument/2006/math">
                    <m:oMathParaPr>
                      <m:jc m:val="center"/>
                    </m:oMathParaPr>
                    <m:oMath xmlns:m="http://schemas.openxmlformats.org/officeDocument/2006/math">
                      <m:sSup>
                        <m:sSupPr>
                          <m:ctrlPr>
                            <a:rPr lang="en-US" sz="1200" i="1">
                              <a:latin typeface="Cambria Math" panose="02040503050406030204" pitchFamily="18" charset="0"/>
                            </a:rPr>
                          </m:ctrlPr>
                        </m:sSupPr>
                        <m:e>
                          <m:sSub>
                            <m:sSubPr>
                              <m:ctrlPr>
                                <a:rPr lang="en-US" sz="1200" i="1" smtClean="0">
                                  <a:latin typeface="Cambria Math" panose="02040503050406030204" pitchFamily="18" charset="0"/>
                                </a:rPr>
                              </m:ctrlPr>
                            </m:sSubPr>
                            <m:e>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𝑉</m:t>
                                  </m:r>
                                </m:e>
                              </m:acc>
                            </m:e>
                            <m:sub>
                              <m:r>
                                <a:rPr lang="en-US" sz="1200" b="0" i="1" smtClean="0">
                                  <a:latin typeface="Cambria Math" panose="02040503050406030204" pitchFamily="18" charset="0"/>
                                </a:rPr>
                                <m:t>𝑖</m:t>
                              </m:r>
                            </m:sub>
                          </m:sSub>
                        </m:e>
                        <m:sup>
                          <m:r>
                            <a:rPr lang="en-US" sz="1200" b="0" i="1" smtClean="0">
                              <a:latin typeface="Cambria Math" panose="02040503050406030204" pitchFamily="18" charset="0"/>
                            </a:rPr>
                            <m:t>𝜋</m:t>
                          </m:r>
                        </m:sup>
                      </m:sSup>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0</m:t>
                              </m:r>
                            </m:sub>
                          </m:sSub>
                        </m:e>
                      </m:d>
                      <m:r>
                        <a:rPr lang="en-US" sz="1200" b="0" i="1" smtClean="0">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b="0" i="1" smtClean="0">
                              <a:latin typeface="Cambria Math" panose="02040503050406030204" pitchFamily="18" charset="0"/>
                              <a:ea typeface="Cambria Math" panose="02040503050406030204" pitchFamily="18" charset="0"/>
                            </a:rPr>
                            <m:t>𝑖</m:t>
                          </m:r>
                        </m:sub>
                      </m:sSub>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0</m:t>
                              </m:r>
                            </m:sub>
                          </m:sSub>
                        </m:e>
                      </m:d>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𝛾</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b="0" i="1" smtClean="0">
                              <a:latin typeface="Cambria Math" panose="02040503050406030204" pitchFamily="18" charset="0"/>
                              <a:ea typeface="Cambria Math" panose="02040503050406030204" pitchFamily="18" charset="0"/>
                            </a:rPr>
                            <m:t>𝑖</m:t>
                          </m:r>
                        </m:sub>
                      </m:sSub>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1</m:t>
                              </m:r>
                            </m:sub>
                          </m:sSub>
                        </m:e>
                      </m:d>
                      <m:r>
                        <a:rPr lang="en-US" sz="1200" i="1">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𝛾</m:t>
                          </m:r>
                        </m:e>
                        <m:sup>
                          <m:r>
                            <a:rPr lang="en-US" sz="1200" b="0" i="1" smtClean="0">
                              <a:latin typeface="Cambria Math" panose="02040503050406030204" pitchFamily="18" charset="0"/>
                              <a:ea typeface="Cambria Math" panose="02040503050406030204" pitchFamily="18" charset="0"/>
                            </a:rPr>
                            <m:t>2</m:t>
                          </m:r>
                        </m:sup>
                      </m:sSup>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b="0" i="1" smtClean="0">
                              <a:latin typeface="Cambria Math" panose="02040503050406030204" pitchFamily="18" charset="0"/>
                              <a:ea typeface="Cambria Math" panose="02040503050406030204" pitchFamily="18" charset="0"/>
                            </a:rPr>
                            <m:t>𝑖</m:t>
                          </m:r>
                        </m:sub>
                      </m:sSub>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2</m:t>
                              </m:r>
                            </m:sub>
                          </m:sSub>
                        </m:e>
                      </m:d>
                      <m:r>
                        <a:rPr lang="en-US" sz="1200" b="0" i="1" smtClean="0">
                          <a:latin typeface="Cambria Math" panose="02040503050406030204" pitchFamily="18" charset="0"/>
                          <a:ea typeface="Cambria Math" panose="02040503050406030204" pitchFamily="18" charset="0"/>
                        </a:rPr>
                        <m:t>+…</m:t>
                      </m:r>
                    </m:oMath>
                  </m:oMathPara>
                </a14:m>
                <a:endParaRPr lang="en-US" sz="1200" dirty="0">
                  <a:latin typeface="+mj-lt"/>
                  <a:ea typeface="Cambria Math" panose="02040503050406030204" pitchFamily="18" charset="0"/>
                  <a:cs typeface="Golos Text" panose="020B0604020202020204" charset="0"/>
                </a:endParaRPr>
              </a:p>
              <a:p>
                <a:pPr marL="285750" indent="-285750">
                  <a:spcAft>
                    <a:spcPts val="600"/>
                  </a:spcAft>
                  <a:buFont typeface="Arial" panose="020B0604020202020204" pitchFamily="34" charset="0"/>
                  <a:buChar char="•"/>
                </a:pPr>
                <a:r>
                  <a:rPr lang="en-US" sz="1200" dirty="0">
                    <a:latin typeface="+mj-lt"/>
                    <a:ea typeface="Cambria Math" panose="02040503050406030204" pitchFamily="18" charset="0"/>
                    <a:cs typeface="Golos Text" panose="020B0604020202020204" charset="0"/>
                  </a:rPr>
                  <a:t>In general, </a:t>
                </a:r>
                <a14:m>
                  <m:oMath xmlns:m="http://schemas.openxmlformats.org/officeDocument/2006/math">
                    <m:sSup>
                      <m:sSupPr>
                        <m:ctrlPr>
                          <a:rPr lang="en-US" sz="1200" i="1" smtClean="0">
                            <a:latin typeface="Cambria Math" panose="02040503050406030204" pitchFamily="18" charset="0"/>
                          </a:rPr>
                        </m:ctrlPr>
                      </m:sSupPr>
                      <m:e>
                        <m:sSub>
                          <m:sSubPr>
                            <m:ctrlPr>
                              <a:rPr lang="en-US" sz="1200" i="1" smtClean="0">
                                <a:latin typeface="Cambria Math" panose="02040503050406030204" pitchFamily="18" charset="0"/>
                              </a:rPr>
                            </m:ctrlPr>
                          </m:sSubPr>
                          <m:e>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𝑉</m:t>
                                </m:r>
                              </m:e>
                            </m:acc>
                          </m:e>
                          <m:sub>
                            <m:r>
                              <a:rPr lang="en-US" sz="1200" b="0" i="1" smtClean="0">
                                <a:latin typeface="Cambria Math" panose="02040503050406030204" pitchFamily="18" charset="0"/>
                              </a:rPr>
                              <m:t>𝑖</m:t>
                            </m:r>
                          </m:sub>
                        </m:sSub>
                      </m:e>
                      <m:sup>
                        <m:r>
                          <a:rPr lang="en-US" sz="1200" b="0" i="1" smtClean="0">
                            <a:latin typeface="Cambria Math" panose="02040503050406030204" pitchFamily="18" charset="0"/>
                          </a:rPr>
                          <m:t>𝜋</m:t>
                        </m:r>
                      </m:sup>
                    </m:sSup>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0</m:t>
                            </m:r>
                          </m:sub>
                        </m:sSub>
                      </m:e>
                    </m:d>
                  </m:oMath>
                </a14:m>
                <a:r>
                  <a:rPr lang="en-US" sz="1200" dirty="0">
                    <a:latin typeface="+mj-lt"/>
                    <a:ea typeface="Cambria Math" panose="02040503050406030204" pitchFamily="18" charset="0"/>
                    <a:cs typeface="Golos Text" panose="020B0604020202020204" charset="0"/>
                  </a:rPr>
                  <a:t> would be the average over the empirical returns of </a:t>
                </a:r>
                <a14:m>
                  <m:oMath xmlns:m="http://schemas.openxmlformats.org/officeDocument/2006/math">
                    <m:r>
                      <a:rPr lang="en-US" sz="1200" i="1">
                        <a:latin typeface="Cambria Math" panose="02040503050406030204" pitchFamily="18" charset="0"/>
                      </a:rPr>
                      <m:t>𝑚</m:t>
                    </m:r>
                  </m:oMath>
                </a14:m>
                <a:r>
                  <a:rPr lang="en-US" sz="1200" dirty="0">
                    <a:latin typeface="+mj-lt"/>
                    <a:cs typeface="Golos Text" panose="020B0604020202020204" charset="0"/>
                  </a:rPr>
                  <a:t> trajectories. Then, for any setting of the </a:t>
                </a:r>
                <a14:m>
                  <m:oMath xmlns:m="http://schemas.openxmlformats.org/officeDocument/2006/math">
                    <m:sSub>
                      <m:sSubPr>
                        <m:ctrlPr>
                          <a:rPr lang="en-US" sz="1200" b="0" i="1" smtClean="0">
                            <a:latin typeface="Cambria Math" panose="02040503050406030204" pitchFamily="18" charset="0"/>
                            <a:cs typeface="Golos Text" panose="020B0604020202020204" charset="0"/>
                          </a:rPr>
                        </m:ctrlPr>
                      </m:sSubPr>
                      <m:e>
                        <m:r>
                          <a:rPr lang="en-US" sz="1200" b="0" i="1" smtClean="0">
                            <a:latin typeface="Cambria Math" panose="02040503050406030204" pitchFamily="18" charset="0"/>
                            <a:cs typeface="Golos Text" panose="020B0604020202020204" charset="0"/>
                          </a:rPr>
                          <m:t>𝛼</m:t>
                        </m:r>
                      </m:e>
                      <m:sub>
                        <m:r>
                          <a:rPr lang="en-US" sz="1200" b="0" i="1" smtClean="0">
                            <a:latin typeface="Cambria Math" panose="02040503050406030204" pitchFamily="18" charset="0"/>
                            <a:cs typeface="Golos Text" panose="020B0604020202020204" charset="0"/>
                          </a:rPr>
                          <m:t>𝑖</m:t>
                        </m:r>
                      </m:sub>
                    </m:sSub>
                    <m:r>
                      <a:rPr lang="en-US" sz="1200" b="0" i="1" smtClean="0">
                        <a:latin typeface="Cambria Math" panose="02040503050406030204" pitchFamily="18" charset="0"/>
                        <a:cs typeface="Golos Text" panose="020B0604020202020204" charset="0"/>
                      </a:rPr>
                      <m:t>𝑠</m:t>
                    </m:r>
                  </m:oMath>
                </a14:m>
                <a:r>
                  <a:rPr lang="en-US" sz="1200" dirty="0">
                    <a:latin typeface="+mj-lt"/>
                    <a:cs typeface="Golos Text" panose="020B0604020202020204" charset="0"/>
                  </a:rPr>
                  <a:t>, a natural estimate of </a:t>
                </a:r>
                <a14:m>
                  <m:oMath xmlns:m="http://schemas.openxmlformats.org/officeDocument/2006/math">
                    <m:sSup>
                      <m:sSupPr>
                        <m:ctrlPr>
                          <a:rPr lang="en-US" sz="1200" b="0" i="1" smtClean="0">
                            <a:latin typeface="Cambria Math" panose="02040503050406030204" pitchFamily="18" charset="0"/>
                            <a:cs typeface="Golos Text" panose="020B0604020202020204" charset="0"/>
                          </a:rPr>
                        </m:ctrlPr>
                      </m:sSupPr>
                      <m:e>
                        <m:r>
                          <a:rPr lang="en-US" sz="1200" b="0" i="1" smtClean="0">
                            <a:latin typeface="Cambria Math" panose="02040503050406030204" pitchFamily="18" charset="0"/>
                            <a:cs typeface="Golos Text" panose="020B0604020202020204" charset="0"/>
                          </a:rPr>
                          <m:t>𝑉</m:t>
                        </m:r>
                      </m:e>
                      <m:sup>
                        <m:r>
                          <a:rPr lang="en-US" sz="1200" b="0" i="1" smtClean="0">
                            <a:latin typeface="Cambria Math" panose="02040503050406030204" pitchFamily="18" charset="0"/>
                            <a:cs typeface="Golos Text" panose="020B0604020202020204" charset="0"/>
                          </a:rPr>
                          <m:t>𝜋</m:t>
                        </m:r>
                      </m:sup>
                    </m:sSup>
                    <m:r>
                      <a:rPr lang="en-US" sz="1200" b="0" i="1" smtClean="0">
                        <a:latin typeface="Cambria Math" panose="02040503050406030204" pitchFamily="18" charset="0"/>
                        <a:cs typeface="Golos Text" panose="020B0604020202020204" charset="0"/>
                      </a:rPr>
                      <m:t>(</m:t>
                    </m:r>
                    <m:sSub>
                      <m:sSubPr>
                        <m:ctrlPr>
                          <a:rPr lang="en-US" sz="1200" b="0" i="1" smtClean="0">
                            <a:latin typeface="Cambria Math" panose="02040503050406030204" pitchFamily="18" charset="0"/>
                            <a:cs typeface="Golos Text" panose="020B0604020202020204" charset="0"/>
                          </a:rPr>
                        </m:ctrlPr>
                      </m:sSubPr>
                      <m:e>
                        <m:r>
                          <a:rPr lang="en-US" sz="1200" b="0" i="1" smtClean="0">
                            <a:latin typeface="Cambria Math" panose="02040503050406030204" pitchFamily="18" charset="0"/>
                            <a:cs typeface="Golos Text" panose="020B0604020202020204" charset="0"/>
                          </a:rPr>
                          <m:t>𝑠</m:t>
                        </m:r>
                      </m:e>
                      <m:sub>
                        <m:r>
                          <a:rPr lang="en-US" sz="1200" b="0" i="1" smtClean="0">
                            <a:latin typeface="Cambria Math" panose="02040503050406030204" pitchFamily="18" charset="0"/>
                            <a:cs typeface="Golos Text" panose="020B0604020202020204" charset="0"/>
                          </a:rPr>
                          <m:t>0</m:t>
                        </m:r>
                      </m:sub>
                    </m:sSub>
                    <m:r>
                      <a:rPr lang="en-US" sz="1200" b="0" i="1" smtClean="0">
                        <a:latin typeface="Cambria Math" panose="02040503050406030204" pitchFamily="18" charset="0"/>
                        <a:cs typeface="Golos Text" panose="020B0604020202020204" charset="0"/>
                      </a:rPr>
                      <m:t>)</m:t>
                    </m:r>
                  </m:oMath>
                </a14:m>
                <a:r>
                  <a:rPr lang="en-US" sz="1200" dirty="0">
                    <a:latin typeface="+mj-lt"/>
                    <a:cs typeface="Golos Text" panose="020B0604020202020204" charset="0"/>
                  </a:rPr>
                  <a:t> is</a:t>
                </a:r>
              </a:p>
              <a:p>
                <a:pPr algn="ctr">
                  <a:spcAft>
                    <a:spcPts val="600"/>
                  </a:spcAft>
                </a:pPr>
                <a14:m>
                  <m:oMath xmlns:m="http://schemas.openxmlformats.org/officeDocument/2006/math">
                    <m:sSup>
                      <m:sSupPr>
                        <m:ctrlPr>
                          <a:rPr lang="en-US" sz="1200" i="1">
                            <a:latin typeface="Cambria Math" panose="02040503050406030204" pitchFamily="18" charset="0"/>
                            <a:cs typeface="Golos Text" panose="020B0604020202020204" charset="0"/>
                          </a:rPr>
                        </m:ctrlPr>
                      </m:sSupPr>
                      <m:e>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e>
                      <m:sup>
                        <m:r>
                          <a:rPr lang="en-US" sz="1200" i="1">
                            <a:latin typeface="Cambria Math" panose="02040503050406030204" pitchFamily="18" charset="0"/>
                            <a:cs typeface="Golos Text" panose="020B0604020202020204" charset="0"/>
                          </a:rPr>
                          <m:t>𝜋</m:t>
                        </m:r>
                      </m:sup>
                    </m:sSup>
                    <m:r>
                      <a:rPr lang="en-US" sz="1200" i="1">
                        <a:latin typeface="Cambria Math" panose="02040503050406030204" pitchFamily="18" charset="0"/>
                        <a:cs typeface="Golos Text" panose="020B0604020202020204" charset="0"/>
                      </a:rPr>
                      <m:t>(</m:t>
                    </m:r>
                    <m:sSub>
                      <m:sSubPr>
                        <m:ctrlPr>
                          <a:rPr lang="en-US" sz="1200" i="1">
                            <a:latin typeface="Cambria Math" panose="02040503050406030204" pitchFamily="18" charset="0"/>
                            <a:cs typeface="Golos Text" panose="020B0604020202020204" charset="0"/>
                          </a:rPr>
                        </m:ctrlPr>
                      </m:sSubPr>
                      <m:e>
                        <m:r>
                          <a:rPr lang="en-US" sz="1200" i="1">
                            <a:latin typeface="Cambria Math" panose="02040503050406030204" pitchFamily="18" charset="0"/>
                            <a:cs typeface="Golos Text" panose="020B0604020202020204" charset="0"/>
                          </a:rPr>
                          <m:t>𝑠</m:t>
                        </m:r>
                      </m:e>
                      <m:sub>
                        <m:r>
                          <a:rPr lang="en-US" sz="1200" i="1">
                            <a:latin typeface="Cambria Math" panose="02040503050406030204" pitchFamily="18" charset="0"/>
                            <a:cs typeface="Golos Text" panose="020B0604020202020204" charset="0"/>
                          </a:rPr>
                          <m:t>0</m:t>
                        </m:r>
                      </m:sub>
                    </m:sSub>
                    <m:r>
                      <a:rPr lang="en-US" sz="1200" i="1">
                        <a:latin typeface="Cambria Math" panose="02040503050406030204" pitchFamily="18" charset="0"/>
                        <a:cs typeface="Golos Text" panose="020B0604020202020204" charset="0"/>
                      </a:rPr>
                      <m:t>)</m:t>
                    </m:r>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1</m:t>
                        </m:r>
                      </m:sub>
                    </m:sSub>
                    <m:sSup>
                      <m:sSupPr>
                        <m:ctrlPr>
                          <a:rPr lang="en-US" sz="1200" b="0" i="1" smtClean="0">
                            <a:latin typeface="Cambria Math" panose="02040503050406030204" pitchFamily="18" charset="0"/>
                            <a:ea typeface="Cambria Math" panose="02040503050406030204" pitchFamily="18" charset="0"/>
                          </a:rPr>
                        </m:ctrlPr>
                      </m:sSupPr>
                      <m:e>
                        <m:sSub>
                          <m:sSubPr>
                            <m:ctrlPr>
                              <a:rPr lang="en-US" sz="1200" b="0" i="1" smtClean="0">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e>
                          <m:sub>
                            <m:r>
                              <a:rPr lang="en-US" sz="1200" b="0" i="1" smtClean="0">
                                <a:latin typeface="Cambria Math" panose="02040503050406030204" pitchFamily="18" charset="0"/>
                                <a:ea typeface="Cambria Math" panose="02040503050406030204" pitchFamily="18" charset="0"/>
                              </a:rPr>
                              <m:t>1</m:t>
                            </m:r>
                          </m:sub>
                        </m:sSub>
                      </m:e>
                      <m:sup>
                        <m:r>
                          <a:rPr lang="en-US" sz="1200" b="0" i="1" smtClean="0">
                            <a:latin typeface="Cambria Math" panose="02040503050406030204" pitchFamily="18" charset="0"/>
                            <a:ea typeface="Cambria Math" panose="02040503050406030204" pitchFamily="18" charset="0"/>
                          </a:rPr>
                          <m:t>𝜋</m:t>
                        </m:r>
                      </m:sup>
                    </m:sSup>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2</m:t>
                        </m:r>
                      </m:sub>
                    </m:sSub>
                    <m:sSup>
                      <m:sSupPr>
                        <m:ctrlPr>
                          <a:rPr lang="en-US" sz="1200" i="1">
                            <a:latin typeface="Cambria Math" panose="02040503050406030204" pitchFamily="18" charset="0"/>
                            <a:ea typeface="Cambria Math" panose="02040503050406030204" pitchFamily="18" charset="0"/>
                          </a:rPr>
                        </m:ctrlPr>
                      </m:sSup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e>
                          <m:sub>
                            <m:r>
                              <a:rPr lang="en-US" sz="1200" b="0" i="1" smtClean="0">
                                <a:latin typeface="Cambria Math" panose="02040503050406030204" pitchFamily="18" charset="0"/>
                                <a:ea typeface="Cambria Math" panose="02040503050406030204" pitchFamily="18" charset="0"/>
                              </a:rPr>
                              <m:t>2</m:t>
                            </m:r>
                          </m:sub>
                        </m:sSub>
                      </m:e>
                      <m:sup>
                        <m:r>
                          <a:rPr lang="en-US" sz="1200" i="1">
                            <a:latin typeface="Cambria Math" panose="02040503050406030204" pitchFamily="18" charset="0"/>
                            <a:ea typeface="Cambria Math" panose="02040503050406030204" pitchFamily="18" charset="0"/>
                          </a:rPr>
                          <m:t>𝜋</m:t>
                        </m:r>
                      </m:sup>
                    </m:sSup>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𝑑</m:t>
                        </m:r>
                      </m:sub>
                    </m:sSub>
                    <m:sSup>
                      <m:sSupPr>
                        <m:ctrlPr>
                          <a:rPr lang="en-US" sz="1200" i="1">
                            <a:latin typeface="Cambria Math" panose="02040503050406030204" pitchFamily="18" charset="0"/>
                            <a:ea typeface="Cambria Math" panose="02040503050406030204" pitchFamily="18" charset="0"/>
                          </a:rPr>
                        </m:ctrlPr>
                      </m:sSupPr>
                      <m:e>
                        <m:sSub>
                          <m:sSubPr>
                            <m:ctrlPr>
                              <a:rPr lang="en-US" sz="1200" i="1">
                                <a:latin typeface="Cambria Math" panose="02040503050406030204" pitchFamily="18" charset="0"/>
                                <a:ea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e>
                          <m:sub>
                            <m:r>
                              <a:rPr lang="en-US" sz="1200" b="0" i="1" smtClean="0">
                                <a:latin typeface="Cambria Math" panose="02040503050406030204" pitchFamily="18" charset="0"/>
                                <a:ea typeface="Cambria Math" panose="02040503050406030204" pitchFamily="18" charset="0"/>
                              </a:rPr>
                              <m:t>𝑑</m:t>
                            </m:r>
                          </m:sub>
                        </m:sSub>
                      </m:e>
                      <m:sup>
                        <m:r>
                          <a:rPr lang="en-US" sz="1200" i="1">
                            <a:latin typeface="Cambria Math" panose="02040503050406030204" pitchFamily="18" charset="0"/>
                            <a:ea typeface="Cambria Math" panose="02040503050406030204" pitchFamily="18" charset="0"/>
                          </a:rPr>
                          <m:t>𝜋</m:t>
                        </m:r>
                      </m:sup>
                    </m:sSup>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0</m:t>
                        </m:r>
                      </m:sub>
                    </m:sSub>
                    <m:r>
                      <a:rPr lang="en-US" sz="1200" b="0" i="1" smtClean="0">
                        <a:latin typeface="Cambria Math" panose="02040503050406030204" pitchFamily="18" charset="0"/>
                        <a:ea typeface="Cambria Math" panose="02040503050406030204" pitchFamily="18" charset="0"/>
                      </a:rPr>
                      <m:t>)</m:t>
                    </m:r>
                  </m:oMath>
                </a14:m>
                <a:r>
                  <a:rPr lang="en-US" sz="1200" dirty="0">
                    <a:latin typeface="+mj-lt"/>
                    <a:cs typeface="Golos Text" panose="020B0604020202020204" charset="0"/>
                  </a:rPr>
                  <a:t>  </a:t>
                </a:r>
                <a:endParaRPr lang="en-US" sz="1200" dirty="0">
                  <a:latin typeface="+mj-lt"/>
                  <a:ea typeface="Cambria Math" panose="02040503050406030204" pitchFamily="18" charset="0"/>
                  <a:cs typeface="Golos Text" panose="020B0604020202020204" charset="0"/>
                </a:endParaRPr>
              </a:p>
            </p:txBody>
          </p:sp>
        </mc:Choice>
        <mc:Fallback xmlns="">
          <p:sp>
            <p:nvSpPr>
              <p:cNvPr id="6" name="TextBox 5">
                <a:extLst>
                  <a:ext uri="{FF2B5EF4-FFF2-40B4-BE49-F238E27FC236}">
                    <a16:creationId xmlns:a16="http://schemas.microsoft.com/office/drawing/2014/main" id="{B1C284F4-7674-5E81-1AD2-F4525F654CBB}"/>
                  </a:ext>
                </a:extLst>
              </p:cNvPr>
              <p:cNvSpPr txBox="1">
                <a:spLocks noRot="1" noChangeAspect="1" noMove="1" noResize="1" noEditPoints="1" noAdjustHandles="1" noChangeArrowheads="1" noChangeShapeType="1" noTextEdit="1"/>
              </p:cNvSpPr>
              <p:nvPr/>
            </p:nvSpPr>
            <p:spPr>
              <a:xfrm>
                <a:off x="425490" y="1281725"/>
                <a:ext cx="8069286" cy="2105000"/>
              </a:xfrm>
              <a:prstGeom prst="rect">
                <a:avLst/>
              </a:prstGeom>
              <a:blipFill>
                <a:blip r:embed="rId2"/>
                <a:stretch>
                  <a:fillRect l="-76" t="-289" b="-289"/>
                </a:stretch>
              </a:blipFill>
            </p:spPr>
            <p:txBody>
              <a:bodyPr/>
              <a:lstStyle/>
              <a:p>
                <a:r>
                  <a:rPr lang="en-US">
                    <a:noFill/>
                  </a:rPr>
                  <a:t> </a:t>
                </a:r>
              </a:p>
            </p:txBody>
          </p:sp>
        </mc:Fallback>
      </mc:AlternateContent>
      <p:sp>
        <p:nvSpPr>
          <p:cNvPr id="12" name="Chỗ dành sẵn cho Số hiệu Bản chiếu 4">
            <a:extLst>
              <a:ext uri="{FF2B5EF4-FFF2-40B4-BE49-F238E27FC236}">
                <a16:creationId xmlns:a16="http://schemas.microsoft.com/office/drawing/2014/main" id="{6EDFCABF-64F5-1DED-5983-18FBF1C25C9E}"/>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35</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600942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362CA-9136-F504-E8AF-4324EE218461}"/>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7B480520-06AE-90B0-EAA3-8108CA53D229}"/>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FF0CE07E-55C6-F020-0294-9872E1B29CDF}"/>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985843C7-7CD9-0072-7842-4F125987DD3E}"/>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B633B5C3-9639-F2AA-263A-5C8C7E6B91EB}"/>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E4779192-F88B-FA52-F372-8486A9176790}"/>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Mapping between code and pseudocode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557CBD-3D37-FA9A-6C90-6E3B75685BED}"/>
                  </a:ext>
                </a:extLst>
              </p:cNvPr>
              <p:cNvSpPr txBox="1"/>
              <p:nvPr/>
            </p:nvSpPr>
            <p:spPr>
              <a:xfrm>
                <a:off x="425490" y="1281725"/>
                <a:ext cx="8069286" cy="746551"/>
              </a:xfrm>
              <a:prstGeom prst="rect">
                <a:avLst/>
              </a:prstGeom>
              <a:noFill/>
            </p:spPr>
            <p:txBody>
              <a:bodyPr wrap="square">
                <a:spAutoFit/>
              </a:bodyPr>
              <a:lstStyle/>
              <a:p>
                <a:pPr>
                  <a:spcAft>
                    <a:spcPts val="600"/>
                  </a:spcAft>
                </a:pPr>
                <a:r>
                  <a:rPr lang="en-US" sz="1050" b="1">
                    <a:latin typeface="Golos Text" panose="020B0604020202020204" charset="0"/>
                    <a:ea typeface="Cambria Math" panose="02040503050406030204" pitchFamily="18" charset="0"/>
                    <a:cs typeface="Golos Text" panose="020B0604020202020204" charset="0"/>
                  </a:rPr>
                  <a:t>Solve the Optimization Problem</a:t>
                </a:r>
                <a:r>
                  <a:rPr lang="en-US" sz="1050">
                    <a:latin typeface="Golos Text" panose="020B0604020202020204" charset="0"/>
                    <a:ea typeface="Cambria Math" panose="02040503050406030204" pitchFamily="18" charset="0"/>
                    <a:cs typeface="Golos Text" panose="020B0604020202020204" charset="0"/>
                  </a:rPr>
                  <a:t>:</a:t>
                </a:r>
              </a:p>
              <a:p>
                <a:pPr marL="285750" indent="-285750">
                  <a:spcAft>
                    <a:spcPts val="600"/>
                  </a:spcAft>
                  <a:buFont typeface="Arial" panose="020B0604020202020204" pitchFamily="34" charset="0"/>
                  <a:buChar char="•"/>
                </a:pPr>
                <a:r>
                  <a:rPr lang="en-US" sz="1050">
                    <a:latin typeface="Golos Text" panose="020B0604020202020204" charset="0"/>
                    <a:cs typeface="Golos Text" panose="020B0604020202020204" charset="0"/>
                  </a:rPr>
                  <a:t>Find the reward function by solving:</a:t>
                </a:r>
                <a:endParaRPr lang="en-US" sz="1050">
                  <a:latin typeface="Golos Text" panose="020B0604020202020204" charset="0"/>
                  <a:ea typeface="Cambria Math" panose="02040503050406030204" pitchFamily="18" charset="0"/>
                  <a:cs typeface="Golos Text" panose="020B0604020202020204" charset="0"/>
                </a:endParaRPr>
              </a:p>
              <a:p>
                <a:pPr algn="ctr">
                  <a:spcAft>
                    <a:spcPts val="600"/>
                  </a:spcAft>
                </a:pPr>
                <a:r>
                  <a:rPr lang="en-US" sz="1050"/>
                  <a:t>	maximize </a:t>
                </a:r>
                <a14:m>
                  <m:oMath xmlns:m="http://schemas.openxmlformats.org/officeDocument/2006/math">
                    <m:nary>
                      <m:naryPr>
                        <m:chr m:val="∑"/>
                        <m:limLoc m:val="subSup"/>
                        <m:ctrlPr>
                          <a:rPr lang="en-US" sz="1050" i="1">
                            <a:latin typeface="Cambria Math" panose="02040503050406030204" pitchFamily="18" charset="0"/>
                          </a:rPr>
                        </m:ctrlPr>
                      </m:naryPr>
                      <m:sub>
                        <m:r>
                          <m:rPr>
                            <m:brk m:alnAt="25"/>
                          </m:rPr>
                          <a:rPr lang="en-US" sz="1050" i="1">
                            <a:latin typeface="Cambria Math" panose="02040503050406030204" pitchFamily="18" charset="0"/>
                          </a:rPr>
                          <m:t>𝑖</m:t>
                        </m:r>
                        <m:r>
                          <a:rPr lang="en-US" sz="1050" i="1">
                            <a:latin typeface="Cambria Math" panose="02040503050406030204" pitchFamily="18" charset="0"/>
                          </a:rPr>
                          <m:t>=</m:t>
                        </m:r>
                        <m:r>
                          <m:rPr>
                            <m:brk m:alnAt="25"/>
                          </m:rPr>
                          <a:rPr lang="en-US" sz="1050" i="1">
                            <a:latin typeface="Cambria Math" panose="02040503050406030204" pitchFamily="18" charset="0"/>
                          </a:rPr>
                          <m:t>1</m:t>
                        </m:r>
                      </m:sub>
                      <m:sup>
                        <m:r>
                          <a:rPr lang="en-US" sz="1050" i="1">
                            <a:latin typeface="Cambria Math" panose="02040503050406030204" pitchFamily="18" charset="0"/>
                          </a:rPr>
                          <m:t>𝑘</m:t>
                        </m:r>
                      </m:sup>
                      <m:e>
                        <m:r>
                          <a:rPr lang="en-US" sz="1050" i="1">
                            <a:latin typeface="Cambria Math" panose="02040503050406030204" pitchFamily="18" charset="0"/>
                          </a:rPr>
                          <m:t>𝑝</m:t>
                        </m:r>
                        <m:r>
                          <a:rPr lang="en-US" sz="1050" i="1">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i="1">
                                    <a:latin typeface="Cambria Math" panose="02040503050406030204" pitchFamily="18" charset="0"/>
                                  </a:rPr>
                                  <m:t>𝑉</m:t>
                                </m:r>
                              </m:e>
                            </m:acc>
                          </m:e>
                          <m:sup>
                            <m:sSup>
                              <m:sSupPr>
                                <m:ctrlPr>
                                  <a:rPr lang="en-US" sz="1050" i="1">
                                    <a:latin typeface="Cambria Math" panose="02040503050406030204" pitchFamily="18" charset="0"/>
                                  </a:rPr>
                                </m:ctrlPr>
                              </m:sSupPr>
                              <m:e>
                                <m:r>
                                  <a:rPr lang="en-US" sz="1050" i="1">
                                    <a:latin typeface="Cambria Math" panose="02040503050406030204" pitchFamily="18" charset="0"/>
                                  </a:rPr>
                                  <m:t>𝜋</m:t>
                                </m:r>
                              </m:e>
                              <m:sup>
                                <m:r>
                                  <a:rPr lang="en-US" sz="1050" i="1">
                                    <a:latin typeface="Cambria Math" panose="02040503050406030204" pitchFamily="18" charset="0"/>
                                  </a:rPr>
                                  <m:t>∗</m:t>
                                </m:r>
                              </m:sup>
                            </m:sSup>
                          </m:sup>
                        </m:sSup>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𝑠</m:t>
                                </m:r>
                              </m:e>
                              <m:sub>
                                <m:r>
                                  <a:rPr lang="en-US" sz="1050" i="1">
                                    <a:latin typeface="Cambria Math" panose="02040503050406030204" pitchFamily="18" charset="0"/>
                                  </a:rPr>
                                  <m:t>0</m:t>
                                </m:r>
                              </m:sub>
                            </m:sSub>
                          </m:e>
                        </m:d>
                        <m:r>
                          <a:rPr lang="en-US" sz="1050" i="1">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i="1">
                                    <a:latin typeface="Cambria Math" panose="02040503050406030204" pitchFamily="18" charset="0"/>
                                  </a:rPr>
                                  <m:t>𝑉</m:t>
                                </m:r>
                              </m:e>
                            </m:acc>
                          </m:e>
                          <m:sup>
                            <m:sSub>
                              <m:sSubPr>
                                <m:ctrlPr>
                                  <a:rPr lang="en-US" sz="1050" i="1">
                                    <a:latin typeface="Cambria Math" panose="02040503050406030204" pitchFamily="18" charset="0"/>
                                  </a:rPr>
                                </m:ctrlPr>
                              </m:sSubPr>
                              <m:e>
                                <m:r>
                                  <a:rPr lang="en-US" sz="1050" i="1">
                                    <a:latin typeface="Cambria Math" panose="02040503050406030204" pitchFamily="18" charset="0"/>
                                  </a:rPr>
                                  <m:t>𝜋</m:t>
                                </m:r>
                              </m:e>
                              <m:sub>
                                <m:r>
                                  <a:rPr lang="en-US" sz="1050" i="1">
                                    <a:latin typeface="Cambria Math" panose="02040503050406030204" pitchFamily="18" charset="0"/>
                                  </a:rPr>
                                  <m:t>𝑖</m:t>
                                </m:r>
                              </m:sub>
                            </m:sSub>
                          </m:sup>
                        </m:sSup>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𝑠</m:t>
                                </m:r>
                              </m:e>
                              <m:sub>
                                <m:r>
                                  <a:rPr lang="en-US" sz="1050" i="1">
                                    <a:latin typeface="Cambria Math" panose="02040503050406030204" pitchFamily="18" charset="0"/>
                                  </a:rPr>
                                  <m:t>0</m:t>
                                </m:r>
                              </m:sub>
                            </m:sSub>
                          </m:e>
                        </m:d>
                        <m:r>
                          <a:rPr lang="en-US" sz="1050" i="1">
                            <a:latin typeface="Cambria Math" panose="02040503050406030204" pitchFamily="18" charset="0"/>
                          </a:rPr>
                          <m:t>)</m:t>
                        </m:r>
                      </m:e>
                    </m:nary>
                  </m:oMath>
                </a14:m>
                <a:r>
                  <a:rPr lang="en-US" sz="1050"/>
                  <a:t> ↔ minimize </a:t>
                </a:r>
                <a14:m>
                  <m:oMath xmlns:m="http://schemas.openxmlformats.org/officeDocument/2006/math">
                    <m:nary>
                      <m:naryPr>
                        <m:chr m:val="∑"/>
                        <m:limLoc m:val="subSup"/>
                        <m:ctrlPr>
                          <a:rPr lang="en-US" sz="1050" i="1">
                            <a:latin typeface="Cambria Math" panose="02040503050406030204" pitchFamily="18" charset="0"/>
                          </a:rPr>
                        </m:ctrlPr>
                      </m:naryPr>
                      <m:sub>
                        <m:r>
                          <m:rPr>
                            <m:brk m:alnAt="25"/>
                          </m:rPr>
                          <a:rPr lang="en-US" sz="1050" i="1">
                            <a:latin typeface="Cambria Math" panose="02040503050406030204" pitchFamily="18" charset="0"/>
                          </a:rPr>
                          <m:t>𝑖</m:t>
                        </m:r>
                        <m:r>
                          <a:rPr lang="en-US" sz="1050" i="1">
                            <a:latin typeface="Cambria Math" panose="02040503050406030204" pitchFamily="18" charset="0"/>
                          </a:rPr>
                          <m:t>=</m:t>
                        </m:r>
                        <m:r>
                          <m:rPr>
                            <m:brk m:alnAt="25"/>
                          </m:rPr>
                          <a:rPr lang="en-US" sz="1050" i="1">
                            <a:latin typeface="Cambria Math" panose="02040503050406030204" pitchFamily="18" charset="0"/>
                          </a:rPr>
                          <m:t>1</m:t>
                        </m:r>
                      </m:sub>
                      <m:sup>
                        <m:r>
                          <a:rPr lang="en-US" sz="1050" i="1">
                            <a:latin typeface="Cambria Math" panose="02040503050406030204" pitchFamily="18" charset="0"/>
                          </a:rPr>
                          <m:t>𝑘</m:t>
                        </m:r>
                      </m:sup>
                      <m:e>
                        <m:r>
                          <a:rPr lang="en-US" sz="1050" i="1">
                            <a:latin typeface="Cambria Math" panose="02040503050406030204" pitchFamily="18" charset="0"/>
                          </a:rPr>
                          <m:t>𝑝</m:t>
                        </m:r>
                        <m:r>
                          <a:rPr lang="en-US" sz="1050" i="1">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i="1">
                                    <a:latin typeface="Cambria Math" panose="02040503050406030204" pitchFamily="18" charset="0"/>
                                  </a:rPr>
                                  <m:t>𝑉</m:t>
                                </m:r>
                              </m:e>
                            </m:acc>
                          </m:e>
                          <m:sup>
                            <m:sSub>
                              <m:sSubPr>
                                <m:ctrlPr>
                                  <a:rPr lang="en-US" sz="1050" i="1">
                                    <a:latin typeface="Cambria Math" panose="02040503050406030204" pitchFamily="18" charset="0"/>
                                  </a:rPr>
                                </m:ctrlPr>
                              </m:sSubPr>
                              <m:e>
                                <m:r>
                                  <a:rPr lang="en-US" sz="1050" i="1">
                                    <a:latin typeface="Cambria Math" panose="02040503050406030204" pitchFamily="18" charset="0"/>
                                  </a:rPr>
                                  <m:t>𝜋</m:t>
                                </m:r>
                              </m:e>
                              <m:sub>
                                <m:r>
                                  <a:rPr lang="en-US" sz="1050" i="1">
                                    <a:latin typeface="Cambria Math" panose="02040503050406030204" pitchFamily="18" charset="0"/>
                                  </a:rPr>
                                  <m:t>𝑖</m:t>
                                </m:r>
                              </m:sub>
                            </m:sSub>
                          </m:sup>
                        </m:sSup>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𝑠</m:t>
                                </m:r>
                              </m:e>
                              <m:sub>
                                <m:r>
                                  <a:rPr lang="en-US" sz="1050" i="1">
                                    <a:latin typeface="Cambria Math" panose="02040503050406030204" pitchFamily="18" charset="0"/>
                                  </a:rPr>
                                  <m:t>0</m:t>
                                </m:r>
                              </m:sub>
                            </m:sSub>
                          </m:e>
                        </m:d>
                        <m:r>
                          <a:rPr lang="en-US" sz="1050" b="0" i="1" smtClean="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i="1">
                                    <a:latin typeface="Cambria Math" panose="02040503050406030204" pitchFamily="18" charset="0"/>
                                  </a:rPr>
                                  <m:t>𝑉</m:t>
                                </m:r>
                              </m:e>
                            </m:acc>
                          </m:e>
                          <m:sup>
                            <m:sSup>
                              <m:sSupPr>
                                <m:ctrlPr>
                                  <a:rPr lang="en-US" sz="1050" i="1">
                                    <a:latin typeface="Cambria Math" panose="02040503050406030204" pitchFamily="18" charset="0"/>
                                  </a:rPr>
                                </m:ctrlPr>
                              </m:sSupPr>
                              <m:e>
                                <m:r>
                                  <a:rPr lang="en-US" sz="1050" i="1">
                                    <a:latin typeface="Cambria Math" panose="02040503050406030204" pitchFamily="18" charset="0"/>
                                  </a:rPr>
                                  <m:t>𝜋</m:t>
                                </m:r>
                              </m:e>
                              <m:sup>
                                <m:r>
                                  <a:rPr lang="en-US" sz="1050" i="1">
                                    <a:latin typeface="Cambria Math" panose="02040503050406030204" pitchFamily="18" charset="0"/>
                                  </a:rPr>
                                  <m:t>∗</m:t>
                                </m:r>
                              </m:sup>
                            </m:sSup>
                          </m:sup>
                        </m:sSup>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𝑠</m:t>
                                </m:r>
                              </m:e>
                              <m:sub>
                                <m:r>
                                  <a:rPr lang="en-US" sz="1050" i="1">
                                    <a:latin typeface="Cambria Math" panose="02040503050406030204" pitchFamily="18" charset="0"/>
                                  </a:rPr>
                                  <m:t>0</m:t>
                                </m:r>
                              </m:sub>
                            </m:sSub>
                          </m:e>
                        </m:d>
                        <m:r>
                          <a:rPr lang="en-US" sz="1050" i="1">
                            <a:latin typeface="Cambria Math" panose="02040503050406030204" pitchFamily="18" charset="0"/>
                          </a:rPr>
                          <m:t>)</m:t>
                        </m:r>
                      </m:e>
                    </m:nary>
                  </m:oMath>
                </a14:m>
                <a:r>
                  <a:rPr lang="en-US" sz="1050"/>
                  <a:t>  </a:t>
                </a:r>
                <a:r>
                  <a:rPr lang="en-US" sz="1050">
                    <a:latin typeface="Golos Text" panose="020B0604020202020204" charset="0"/>
                    <a:cs typeface="Golos Text" panose="020B0604020202020204" charset="0"/>
                  </a:rPr>
                  <a:t>s.t. </a:t>
                </a:r>
                <a14:m>
                  <m:oMath xmlns:m="http://schemas.openxmlformats.org/officeDocument/2006/math">
                    <m:d>
                      <m:dPr>
                        <m:begChr m:val="|"/>
                        <m:endChr m:val="|"/>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𝛼</m:t>
                            </m:r>
                          </m:e>
                          <m:sub>
                            <m:r>
                              <a:rPr lang="en-US" sz="1050" i="1">
                                <a:latin typeface="Cambria Math" panose="02040503050406030204" pitchFamily="18" charset="0"/>
                              </a:rPr>
                              <m:t>𝑖</m:t>
                            </m:r>
                          </m:sub>
                        </m:sSub>
                      </m:e>
                    </m:d>
                    <m:r>
                      <a:rPr lang="en-US" sz="1050" i="1">
                        <a:latin typeface="Cambria Math" panose="02040503050406030204" pitchFamily="18" charset="0"/>
                      </a:rPr>
                      <m:t>≤1</m:t>
                    </m:r>
                  </m:oMath>
                </a14:m>
                <a:r>
                  <a:rPr lang="en-US" sz="1050"/>
                  <a:t>, </a:t>
                </a:r>
                <a14:m>
                  <m:oMath xmlns:m="http://schemas.openxmlformats.org/officeDocument/2006/math">
                    <m:r>
                      <a:rPr lang="en-US" sz="1050" i="1">
                        <a:latin typeface="Cambria Math" panose="02040503050406030204" pitchFamily="18" charset="0"/>
                      </a:rPr>
                      <m:t>𝑖</m:t>
                    </m:r>
                    <m:r>
                      <a:rPr lang="en-US" sz="1050" i="1">
                        <a:latin typeface="Cambria Math" panose="02040503050406030204" pitchFamily="18" charset="0"/>
                      </a:rPr>
                      <m:t>=1,2,…,</m:t>
                    </m:r>
                    <m:r>
                      <a:rPr lang="en-US" sz="1050" i="1" smtClean="0">
                        <a:latin typeface="Cambria Math" panose="02040503050406030204" pitchFamily="18" charset="0"/>
                      </a:rPr>
                      <m:t>𝑑</m:t>
                    </m:r>
                  </m:oMath>
                </a14:m>
                <a:r>
                  <a:rPr lang="en-US" sz="1050"/>
                  <a:t> </a:t>
                </a:r>
              </a:p>
            </p:txBody>
          </p:sp>
        </mc:Choice>
        <mc:Fallback xmlns="">
          <p:sp>
            <p:nvSpPr>
              <p:cNvPr id="6" name="TextBox 5">
                <a:extLst>
                  <a:ext uri="{FF2B5EF4-FFF2-40B4-BE49-F238E27FC236}">
                    <a16:creationId xmlns:a16="http://schemas.microsoft.com/office/drawing/2014/main" id="{D8557CBD-3D37-FA9A-6C90-6E3B75685BED}"/>
                  </a:ext>
                </a:extLst>
              </p:cNvPr>
              <p:cNvSpPr txBox="1">
                <a:spLocks noRot="1" noChangeAspect="1" noMove="1" noResize="1" noEditPoints="1" noAdjustHandles="1" noChangeArrowheads="1" noChangeShapeType="1" noTextEdit="1"/>
              </p:cNvSpPr>
              <p:nvPr/>
            </p:nvSpPr>
            <p:spPr>
              <a:xfrm>
                <a:off x="425490" y="1281725"/>
                <a:ext cx="8069286" cy="746551"/>
              </a:xfrm>
              <a:prstGeom prst="rect">
                <a:avLst/>
              </a:prstGeom>
              <a:blipFill>
                <a:blip r:embed="rId2"/>
                <a:stretch>
                  <a:fillRect b="-52033"/>
                </a:stretch>
              </a:blipFill>
            </p:spPr>
            <p:txBody>
              <a:bodyPr/>
              <a:lstStyle/>
              <a:p>
                <a:r>
                  <a:rPr lang="en-US">
                    <a:noFill/>
                  </a:rPr>
                  <a:t> </a:t>
                </a:r>
              </a:p>
            </p:txBody>
          </p:sp>
        </mc:Fallback>
      </mc:AlternateContent>
      <p:sp>
        <p:nvSpPr>
          <p:cNvPr id="12" name="Chỗ dành sẵn cho Số hiệu Bản chiếu 4">
            <a:extLst>
              <a:ext uri="{FF2B5EF4-FFF2-40B4-BE49-F238E27FC236}">
                <a16:creationId xmlns:a16="http://schemas.microsoft.com/office/drawing/2014/main" id="{4AD00C30-898A-352F-DABD-C5F9CC40A42B}"/>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36</a:t>
            </a:fld>
            <a:endParaRPr lang="en-US" sz="1200">
              <a:solidFill>
                <a:schemeClr val="bg1">
                  <a:lumMod val="50000"/>
                </a:schemeClr>
              </a:solidFill>
              <a:latin typeface="Aptos" panose="020B0004020202020204" pitchFamily="34" charset="0"/>
            </a:endParaRPr>
          </a:p>
        </p:txBody>
      </p:sp>
      <p:sp>
        <p:nvSpPr>
          <p:cNvPr id="13" name="TextBox 12">
            <a:extLst>
              <a:ext uri="{FF2B5EF4-FFF2-40B4-BE49-F238E27FC236}">
                <a16:creationId xmlns:a16="http://schemas.microsoft.com/office/drawing/2014/main" id="{395538B3-E7FC-A73A-AAFE-9A4D0B3EA7CE}"/>
              </a:ext>
            </a:extLst>
          </p:cNvPr>
          <p:cNvSpPr txBox="1"/>
          <p:nvPr/>
        </p:nvSpPr>
        <p:spPr>
          <a:xfrm>
            <a:off x="1886479" y="2114538"/>
            <a:ext cx="6038321" cy="2862322"/>
          </a:xfrm>
          <a:prstGeom prst="rect">
            <a:avLst/>
          </a:prstGeom>
          <a:noFill/>
        </p:spPr>
        <p:txBody>
          <a:bodyPr wrap="square">
            <a:spAutoFit/>
          </a:bodyPr>
          <a:lstStyle/>
          <a:p>
            <a:r>
              <a:rPr lang="en-US" sz="1000" b="0" dirty="0" err="1">
                <a:solidFill>
                  <a:srgbClr val="1F377F"/>
                </a:solidFill>
                <a:effectLst/>
                <a:latin typeface="Consolas" panose="020B0609020204030204" pitchFamily="49" charset="0"/>
              </a:rPr>
              <a:t>V_input</a:t>
            </a:r>
            <a:r>
              <a:rPr lang="en-US" sz="1000" b="0" dirty="0">
                <a:solidFill>
                  <a:srgbClr val="000000"/>
                </a:solidFill>
                <a:effectLst/>
                <a:latin typeface="Consolas" panose="020B0609020204030204" pitchFamily="49" charset="0"/>
              </a:rPr>
              <a:t> = </a:t>
            </a:r>
            <a:r>
              <a:rPr lang="en-US" sz="1000" b="0" dirty="0" err="1">
                <a:solidFill>
                  <a:srgbClr val="000000"/>
                </a:solidFill>
                <a:effectLst/>
                <a:latin typeface="Consolas" panose="020B0609020204030204" pitchFamily="49" charset="0"/>
              </a:rPr>
              <a:t>np.</a:t>
            </a:r>
            <a:r>
              <a:rPr lang="en-US" sz="1000" b="0" dirty="0" err="1">
                <a:solidFill>
                  <a:srgbClr val="74531F"/>
                </a:solidFill>
                <a:effectLst/>
                <a:latin typeface="Consolas" panose="020B0609020204030204" pitchFamily="49" charset="0"/>
              </a:rPr>
              <a:t>zeros</a:t>
            </a:r>
            <a:r>
              <a:rPr lang="en-US" sz="1000" b="0" dirty="0">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featureVecDim</a:t>
            </a:r>
            <a:r>
              <a:rPr lang="en-US" sz="1000" b="0" dirty="0">
                <a:solidFill>
                  <a:srgbClr val="000000"/>
                </a:solidFill>
                <a:effectLst/>
                <a:latin typeface="Consolas" panose="020B0609020204030204" pitchFamily="49" charset="0"/>
              </a:rPr>
              <a:t>)</a:t>
            </a:r>
            <a:endParaRPr lang="en-US" sz="1000" dirty="0">
              <a:latin typeface="Consolas" panose="020B0609020204030204" pitchFamily="49" charset="0"/>
            </a:endParaRPr>
          </a:p>
          <a:p>
            <a:r>
              <a:rPr lang="en-US" sz="1000" b="0" dirty="0">
                <a:solidFill>
                  <a:srgbClr val="8F08C4"/>
                </a:solidFill>
                <a:effectLst/>
                <a:latin typeface="Consolas" panose="020B0609020204030204" pitchFamily="49" charset="0"/>
              </a:rPr>
              <a:t>while</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True</a:t>
            </a:r>
            <a:r>
              <a:rPr lang="en-US" sz="1000" b="0" dirty="0">
                <a:solidFill>
                  <a:srgbClr val="000000"/>
                </a:solidFill>
                <a:effectLst/>
                <a:latin typeface="Consolas" panose="020B0609020204030204" pitchFamily="49" charset="0"/>
              </a:rPr>
              <a:t>:</a:t>
            </a:r>
          </a:p>
          <a:p>
            <a:r>
              <a:rPr lang="en-US" sz="1000" dirty="0">
                <a:latin typeface="Consolas" panose="020B0609020204030204" pitchFamily="49" charset="0"/>
              </a:rPr>
              <a:t>        </a:t>
            </a:r>
            <a:r>
              <a:rPr lang="en-US" sz="1000" b="0" dirty="0">
                <a:solidFill>
                  <a:srgbClr val="000000"/>
                </a:solidFill>
                <a:effectLst/>
                <a:latin typeface="Consolas" panose="020B0609020204030204" pitchFamily="49" charset="0"/>
              </a:rPr>
              <a:t>…</a:t>
            </a:r>
          </a:p>
          <a:p>
            <a:r>
              <a:rPr lang="en-US" sz="1000" dirty="0">
                <a:solidFill>
                  <a:srgbClr val="8F08C4"/>
                </a:solidFill>
                <a:latin typeface="Consolas" panose="020B0609020204030204" pitchFamily="49" charset="0"/>
              </a:rPr>
              <a:t>        </a:t>
            </a:r>
            <a:r>
              <a:rPr lang="en-US" sz="1000" b="0" dirty="0">
                <a:solidFill>
                  <a:srgbClr val="8F08C4"/>
                </a:solidFill>
                <a:effectLst/>
                <a:latin typeface="Consolas" panose="020B0609020204030204" pitchFamily="49" charset="0"/>
              </a:rPr>
              <a:t>if</a:t>
            </a: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V_dbe</a:t>
            </a:r>
            <a:r>
              <a:rPr lang="en-US" sz="1000" b="0" dirty="0">
                <a:solidFill>
                  <a:srgbClr val="000000"/>
                </a:solidFill>
                <a:effectLst/>
                <a:latin typeface="Consolas" panose="020B0609020204030204" pitchFamily="49" charset="0"/>
              </a:rPr>
              <a:t> - </a:t>
            </a:r>
            <a:r>
              <a:rPr lang="en-US" sz="1000" b="0" dirty="0" err="1">
                <a:solidFill>
                  <a:srgbClr val="1F377F"/>
                </a:solidFill>
                <a:effectLst/>
                <a:latin typeface="Consolas" panose="020B0609020204030204" pitchFamily="49" charset="0"/>
              </a:rPr>
              <a:t>V_vec</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nP</a:t>
            </a:r>
            <a:r>
              <a:rPr lang="en-US" sz="1000" b="0" dirty="0">
                <a:solidFill>
                  <a:srgbClr val="000000"/>
                </a:solidFill>
                <a:effectLst/>
                <a:latin typeface="Consolas" panose="020B0609020204030204" pitchFamily="49" charset="0"/>
              </a:rPr>
              <a:t>] &gt;= </a:t>
            </a:r>
            <a:r>
              <a:rPr lang="en-US" sz="1000" b="0" dirty="0">
                <a:solidFill>
                  <a:srgbClr val="098658"/>
                </a:solidFill>
                <a:effectLst/>
                <a:latin typeface="Consolas" panose="020B0609020204030204" pitchFamily="49" charset="0"/>
              </a:rPr>
              <a:t>0</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V_input</a:t>
            </a:r>
            <a:r>
              <a:rPr lang="en-US" sz="1000" b="0" dirty="0">
                <a:solidFill>
                  <a:srgbClr val="000000"/>
                </a:solidFill>
                <a:effectLst/>
                <a:latin typeface="Consolas" panose="020B0609020204030204" pitchFamily="49" charset="0"/>
              </a:rPr>
              <a:t> += </a:t>
            </a:r>
            <a:r>
              <a:rPr lang="en-US" sz="1000" b="0" dirty="0" err="1">
                <a:solidFill>
                  <a:srgbClr val="1F377F"/>
                </a:solidFill>
                <a:effectLst/>
                <a:latin typeface="Consolas" panose="020B0609020204030204" pitchFamily="49" charset="0"/>
              </a:rPr>
              <a:t>V_policy_basis</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nP</a:t>
            </a:r>
            <a:r>
              <a:rPr lang="en-US" sz="1000" b="0" dirty="0">
                <a:solidFill>
                  <a:srgbClr val="000000"/>
                </a:solidFill>
                <a:effectLst/>
                <a:latin typeface="Consolas" panose="020B0609020204030204" pitchFamily="49" charset="0"/>
              </a:rPr>
              <a:t>] - </a:t>
            </a:r>
            <a:r>
              <a:rPr lang="en-US" sz="1000" b="0" dirty="0" err="1">
                <a:solidFill>
                  <a:srgbClr val="1F377F"/>
                </a:solidFill>
                <a:effectLst/>
                <a:latin typeface="Consolas" panose="020B0609020204030204" pitchFamily="49" charset="0"/>
              </a:rPr>
              <a:t>V_dbe_basis</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else</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V_input</a:t>
            </a:r>
            <a:r>
              <a:rPr lang="en-US" sz="1000" b="0" dirty="0">
                <a:solidFill>
                  <a:srgbClr val="000000"/>
                </a:solidFill>
                <a:effectLst/>
                <a:latin typeface="Consolas" panose="020B0609020204030204" pitchFamily="49" charset="0"/>
              </a:rPr>
              <a:t> += </a:t>
            </a:r>
            <a:r>
              <a:rPr lang="en-US" sz="1000" b="0" dirty="0" err="1">
                <a:solidFill>
                  <a:srgbClr val="808080"/>
                </a:solidFill>
                <a:effectLst/>
                <a:latin typeface="Consolas" panose="020B0609020204030204" pitchFamily="49" charset="0"/>
              </a:rPr>
              <a:t>penalty_factor</a:t>
            </a: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V_policy_basis</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nP</a:t>
            </a:r>
            <a:r>
              <a:rPr lang="en-US" sz="1000" b="0" dirty="0">
                <a:solidFill>
                  <a:srgbClr val="000000"/>
                </a:solidFill>
                <a:effectLst/>
                <a:latin typeface="Consolas" panose="020B0609020204030204" pitchFamily="49" charset="0"/>
              </a:rPr>
              <a:t>] - </a:t>
            </a:r>
            <a:r>
              <a:rPr lang="en-US" sz="1000" b="0" dirty="0" err="1">
                <a:solidFill>
                  <a:srgbClr val="1F377F"/>
                </a:solidFill>
                <a:effectLst/>
                <a:latin typeface="Consolas" panose="020B0609020204030204" pitchFamily="49" charset="0"/>
              </a:rPr>
              <a:t>V_dbe_basis</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008000"/>
                </a:solidFill>
                <a:effectLst/>
                <a:latin typeface="Consolas" panose="020B0609020204030204" pitchFamily="49" charset="0"/>
              </a:rPr>
              <a:t># Solve the Linear Programming Optimization Problem that have the objective 	function and constraints like above</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res</a:t>
            </a:r>
            <a:r>
              <a:rPr lang="en-US" sz="1000" b="0" dirty="0">
                <a:solidFill>
                  <a:srgbClr val="000000"/>
                </a:solidFill>
                <a:effectLst/>
                <a:latin typeface="Consolas" panose="020B0609020204030204" pitchFamily="49" charset="0"/>
              </a:rPr>
              <a:t> = </a:t>
            </a:r>
            <a:r>
              <a:rPr lang="en-US" sz="1000" b="0" dirty="0" err="1">
                <a:solidFill>
                  <a:srgbClr val="000000"/>
                </a:solidFill>
                <a:effectLst/>
                <a:latin typeface="Consolas" panose="020B0609020204030204" pitchFamily="49" charset="0"/>
              </a:rPr>
              <a:t>scipy.optimize.linprog</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V_input</a:t>
            </a:r>
            <a:r>
              <a:rPr lang="en-US" sz="1000" b="0" dirty="0">
                <a:solidFill>
                  <a:srgbClr val="000000"/>
                </a:solidFill>
                <a:effectLst/>
                <a:latin typeface="Consolas" panose="020B0609020204030204" pitchFamily="49" charset="0"/>
              </a:rPr>
              <a:t>, </a:t>
            </a:r>
            <a:r>
              <a:rPr lang="en-US" sz="1000" b="0" dirty="0">
                <a:solidFill>
                  <a:srgbClr val="808080"/>
                </a:solidFill>
                <a:effectLst/>
                <a:latin typeface="Consolas" panose="020B0609020204030204" pitchFamily="49" charset="0"/>
              </a:rPr>
              <a:t>bounds</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a:t>
            </a:r>
            <a:r>
              <a:rPr lang="en-US" sz="1000" b="0" dirty="0">
                <a:solidFill>
                  <a:srgbClr val="098658"/>
                </a:solidFill>
                <a:effectLst/>
                <a:latin typeface="Consolas" panose="020B0609020204030204" pitchFamily="49" charset="0"/>
              </a:rPr>
              <a:t>1</a:t>
            </a:r>
            <a:r>
              <a:rPr lang="en-US" sz="1000" b="0" dirty="0">
                <a:solidFill>
                  <a:srgbClr val="000000"/>
                </a:solidFill>
                <a:effectLst/>
                <a:latin typeface="Consolas" panose="020B0609020204030204" pitchFamily="49" charset="0"/>
              </a:rPr>
              <a:t>), </a:t>
            </a:r>
            <a:r>
              <a:rPr lang="en-US" sz="1000" b="0" dirty="0">
                <a:solidFill>
                  <a:srgbClr val="808080"/>
                </a:solidFill>
                <a:effectLst/>
                <a:latin typeface="Consolas" panose="020B0609020204030204" pitchFamily="49" charset="0"/>
              </a:rPr>
              <a:t>method</a:t>
            </a:r>
            <a:r>
              <a:rPr lang="en-US" sz="1000" b="0" dirty="0">
                <a:solidFill>
                  <a:srgbClr val="000000"/>
                </a:solidFill>
                <a:effectLst/>
                <a:latin typeface="Consolas" panose="020B0609020204030204" pitchFamily="49" charset="0"/>
              </a:rPr>
              <a:t>=</a:t>
            </a:r>
            <a:r>
              <a:rPr lang="en-US" sz="1000" b="0" dirty="0">
                <a:solidFill>
                  <a:srgbClr val="E21F1F"/>
                </a:solidFill>
                <a:effectLst/>
                <a:latin typeface="Consolas" panose="020B0609020204030204" pitchFamily="49" charset="0"/>
              </a:rPr>
              <a:t>"</a:t>
            </a:r>
            <a:r>
              <a:rPr lang="en-US" sz="1000" b="0" dirty="0">
                <a:solidFill>
                  <a:srgbClr val="A31515"/>
                </a:solidFill>
                <a:effectLst/>
                <a:latin typeface="Consolas" panose="020B0609020204030204" pitchFamily="49" charset="0"/>
              </a:rPr>
              <a:t>simplex</a:t>
            </a:r>
            <a:r>
              <a:rPr lang="en-US" sz="1000" b="0" dirty="0">
                <a:solidFill>
                  <a:srgbClr val="E21F1F"/>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p>
          <a:p>
            <a:r>
              <a:rPr lang="en-US" sz="1000" b="0" dirty="0">
                <a:solidFill>
                  <a:srgbClr val="1F377F"/>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alpha_vec_new</a:t>
            </a:r>
            <a:r>
              <a:rPr lang="en-US" sz="1000" b="0" dirty="0">
                <a:solidFill>
                  <a:srgbClr val="000000"/>
                </a:solidFill>
                <a:effectLst/>
                <a:latin typeface="Consolas" panose="020B0609020204030204" pitchFamily="49" charset="0"/>
              </a:rPr>
              <a:t> = </a:t>
            </a:r>
            <a:r>
              <a:rPr lang="en-US" sz="1000" b="0" dirty="0" err="1">
                <a:solidFill>
                  <a:srgbClr val="1F377F"/>
                </a:solidFill>
                <a:effectLst/>
                <a:latin typeface="Consolas" panose="020B0609020204030204" pitchFamily="49" charset="0"/>
              </a:rPr>
              <a:t>res</a:t>
            </a:r>
            <a:r>
              <a:rPr lang="en-US" sz="1000" b="0" dirty="0" err="1">
                <a:solidFill>
                  <a:srgbClr val="000000"/>
                </a:solidFill>
                <a:effectLst/>
                <a:latin typeface="Consolas" panose="020B0609020204030204" pitchFamily="49" charset="0"/>
              </a:rPr>
              <a:t>.x</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err="1">
                <a:solidFill>
                  <a:srgbClr val="808080"/>
                </a:solidFill>
                <a:effectLst/>
                <a:latin typeface="Consolas" panose="020B0609020204030204" pitchFamily="49" charset="0"/>
              </a:rPr>
              <a:t>alpha_vec</a:t>
            </a:r>
            <a:r>
              <a:rPr lang="en-US" sz="1000" b="0" dirty="0">
                <a:solidFill>
                  <a:srgbClr val="000000"/>
                </a:solidFill>
                <a:effectLst/>
                <a:latin typeface="Consolas" panose="020B0609020204030204" pitchFamily="49" charset="0"/>
              </a:rPr>
              <a:t> = </a:t>
            </a:r>
            <a:r>
              <a:rPr lang="en-US" sz="1000" b="0" dirty="0" err="1">
                <a:solidFill>
                  <a:srgbClr val="1F377F"/>
                </a:solidFill>
                <a:effectLst/>
                <a:latin typeface="Consolas" panose="020B0609020204030204" pitchFamily="49" charset="0"/>
              </a:rPr>
              <a:t>alpha_vec_new</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V_dbe</a:t>
            </a:r>
            <a:r>
              <a:rPr lang="en-US" sz="1000" b="0" dirty="0">
                <a:solidFill>
                  <a:srgbClr val="000000"/>
                </a:solidFill>
                <a:effectLst/>
                <a:latin typeface="Consolas" panose="020B0609020204030204" pitchFamily="49" charset="0"/>
              </a:rPr>
              <a:t> = </a:t>
            </a:r>
            <a:r>
              <a:rPr lang="en-US" sz="1000" b="0" dirty="0" err="1">
                <a:solidFill>
                  <a:srgbClr val="1F377F"/>
                </a:solidFill>
                <a:effectLst/>
                <a:latin typeface="Consolas" panose="020B0609020204030204" pitchFamily="49" charset="0"/>
              </a:rPr>
              <a:t>V_dbe_new</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p>
          <a:p>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for</a:t>
            </a: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i</a:t>
            </a:r>
            <a:r>
              <a:rPr lang="en-US" sz="1000" b="0" dirty="0" err="1">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list</a:t>
            </a:r>
            <a:r>
              <a:rPr lang="en-US" sz="1000" b="0" dirty="0">
                <a:solidFill>
                  <a:srgbClr val="1F377F"/>
                </a:solidFill>
                <a:effectLst/>
                <a:latin typeface="Consolas" panose="020B0609020204030204" pitchFamily="49" charset="0"/>
              </a:rPr>
              <a:t>_</a:t>
            </a: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in</a:t>
            </a: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V_policy_basis</a:t>
            </a:r>
            <a:r>
              <a:rPr lang="en-US" sz="1000" b="0" dirty="0" err="1">
                <a:solidFill>
                  <a:srgbClr val="000000"/>
                </a:solidFill>
                <a:effectLst/>
                <a:latin typeface="Consolas" panose="020B0609020204030204" pitchFamily="49" charset="0"/>
              </a:rPr>
              <a:t>.</a:t>
            </a:r>
            <a:r>
              <a:rPr lang="en-US" sz="1000" b="0" dirty="0" err="1">
                <a:solidFill>
                  <a:srgbClr val="74531F"/>
                </a:solidFill>
                <a:effectLst/>
                <a:latin typeface="Consolas" panose="020B0609020204030204" pitchFamily="49" charset="0"/>
              </a:rPr>
              <a:t>items</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V_vec</a:t>
            </a:r>
            <a:r>
              <a:rPr lang="en-US" sz="1000" b="0" dirty="0">
                <a:solidFill>
                  <a:srgbClr val="000000"/>
                </a:solidFill>
                <a:effectLst/>
                <a:latin typeface="Consolas" panose="020B0609020204030204" pitchFamily="49" charset="0"/>
              </a:rPr>
              <a:t>[</a:t>
            </a:r>
            <a:r>
              <a:rPr lang="en-US" sz="1000" b="0" dirty="0" err="1">
                <a:solidFill>
                  <a:srgbClr val="1F377F"/>
                </a:solidFill>
                <a:effectLst/>
                <a:latin typeface="Consolas" panose="020B0609020204030204" pitchFamily="49" charset="0"/>
              </a:rPr>
              <a:t>i</a:t>
            </a:r>
            <a:r>
              <a:rPr lang="en-US" sz="1000" b="0" dirty="0">
                <a:solidFill>
                  <a:srgbClr val="000000"/>
                </a:solidFill>
                <a:effectLst/>
                <a:latin typeface="Consolas" panose="020B0609020204030204" pitchFamily="49" charset="0"/>
              </a:rPr>
              <a:t>] = </a:t>
            </a:r>
            <a:r>
              <a:rPr lang="en-US" sz="1000" b="0" dirty="0" err="1">
                <a:solidFill>
                  <a:srgbClr val="000000"/>
                </a:solidFill>
                <a:effectLst/>
                <a:latin typeface="Consolas" panose="020B0609020204030204" pitchFamily="49" charset="0"/>
              </a:rPr>
              <a:t>np.</a:t>
            </a:r>
            <a:r>
              <a:rPr lang="en-US" sz="1000" b="0" dirty="0" err="1">
                <a:solidFill>
                  <a:srgbClr val="74531F"/>
                </a:solidFill>
                <a:effectLst/>
                <a:latin typeface="Consolas" panose="020B0609020204030204" pitchFamily="49" charset="0"/>
              </a:rPr>
              <a:t>dot</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list_</a:t>
            </a:r>
            <a:r>
              <a:rPr lang="en-US" sz="1000" b="0" dirty="0">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alpha_vec</a:t>
            </a:r>
            <a:r>
              <a:rPr lang="en-US" sz="1000" b="0" dirty="0">
                <a:solidFill>
                  <a:srgbClr val="000000"/>
                </a:solidFill>
                <a:effectLst/>
                <a:latin typeface="Consolas" panose="020B0609020204030204" pitchFamily="49" charset="0"/>
              </a:rPr>
              <a:t>)</a:t>
            </a:r>
          </a:p>
          <a:p>
            <a:r>
              <a:rPr lang="en-US" sz="1000" dirty="0">
                <a:latin typeface="Consolas" panose="020B0609020204030204" pitchFamily="49" charset="0"/>
              </a:rPr>
              <a:t>        </a:t>
            </a:r>
            <a:r>
              <a:rPr lang="en-US" sz="1000" b="0" dirty="0" err="1">
                <a:solidFill>
                  <a:srgbClr val="1F377F"/>
                </a:solidFill>
                <a:effectLst/>
                <a:latin typeface="Consolas" panose="020B0609020204030204" pitchFamily="49" charset="0"/>
              </a:rPr>
              <a:t>reward_fn</a:t>
            </a:r>
            <a:r>
              <a:rPr lang="en-US" sz="1000" b="0" dirty="0">
                <a:solidFill>
                  <a:srgbClr val="000000"/>
                </a:solidFill>
                <a:effectLst/>
                <a:latin typeface="Consolas" panose="020B0609020204030204" pitchFamily="49" charset="0"/>
              </a:rPr>
              <a:t> = </a:t>
            </a:r>
            <a:r>
              <a:rPr lang="en-US" sz="1000" b="0" dirty="0">
                <a:solidFill>
                  <a:srgbClr val="74531F"/>
                </a:solidFill>
                <a:effectLst/>
                <a:latin typeface="Consolas" panose="020B0609020204030204" pitchFamily="49" charset="0"/>
              </a:rPr>
              <a:t>reward</a:t>
            </a:r>
            <a:r>
              <a:rPr lang="en-US" sz="1000" b="0" dirty="0">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alpha_vec</a:t>
            </a:r>
            <a:r>
              <a:rPr lang="en-US" sz="1000" b="0" dirty="0" err="1">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featurizer_vector</a:t>
            </a:r>
            <a:r>
              <a:rPr lang="en-US" sz="1000" b="0" dirty="0" err="1">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scaler</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659115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4BE6F-7228-79D9-7012-55C1AA60222C}"/>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4DD19822-00BC-622A-9492-E73DD3E1C6D2}"/>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D60CAF7B-76F5-73EF-7360-B29CD6E1EDF9}"/>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31C2EFFF-6FCA-99E9-A244-768B43B3E45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54349735-316D-63CF-08C8-AFC19ABDF49D}"/>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B9A8B470-71EA-70A1-37BC-B4A647F69ED1}"/>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a:t>Mapping between code and pseudocode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249A07-009F-1FC6-2DCF-2B8C8092D6DD}"/>
                  </a:ext>
                </a:extLst>
              </p:cNvPr>
              <p:cNvSpPr txBox="1"/>
              <p:nvPr/>
            </p:nvSpPr>
            <p:spPr>
              <a:xfrm>
                <a:off x="425490" y="1281725"/>
                <a:ext cx="8069286" cy="253916"/>
              </a:xfrm>
              <a:prstGeom prst="rect">
                <a:avLst/>
              </a:prstGeom>
              <a:noFill/>
            </p:spPr>
            <p:txBody>
              <a:bodyPr wrap="square">
                <a:spAutoFit/>
              </a:bodyPr>
              <a:lstStyle/>
              <a:p>
                <a:pPr>
                  <a:spcAft>
                    <a:spcPts val="600"/>
                  </a:spcAft>
                </a:pPr>
                <a:r>
                  <a:rPr lang="en-US" sz="1050" b="1">
                    <a:latin typeface="Golos Text" panose="020B0604020202020204" charset="0"/>
                    <a:ea typeface="Cambria Math" panose="02040503050406030204" pitchFamily="18" charset="0"/>
                    <a:cs typeface="Golos Text" panose="020B0604020202020204" charset="0"/>
                  </a:rPr>
                  <a:t>Expand the Policy Set</a:t>
                </a:r>
                <a:r>
                  <a:rPr lang="en-US" sz="1050">
                    <a:latin typeface="Golos Text" panose="020B0604020202020204" charset="0"/>
                    <a:ea typeface="Cambria Math" panose="02040503050406030204" pitchFamily="18" charset="0"/>
                    <a:cs typeface="Golos Text" panose="020B0604020202020204" charset="0"/>
                  </a:rPr>
                  <a:t>: Add a new policy </a:t>
                </a:r>
                <a14:m>
                  <m:oMath xmlns:m="http://schemas.openxmlformats.org/officeDocument/2006/math">
                    <m:sSub>
                      <m:sSubPr>
                        <m:ctrlPr>
                          <a:rPr lang="en-US" sz="1050" b="0" i="1" smtClean="0">
                            <a:latin typeface="Cambria Math" panose="02040503050406030204" pitchFamily="18" charset="0"/>
                            <a:ea typeface="Cambria Math" panose="02040503050406030204" pitchFamily="18" charset="0"/>
                            <a:cs typeface="Golos Text" panose="020B0604020202020204" charset="0"/>
                          </a:rPr>
                        </m:ctrlPr>
                      </m:sSubPr>
                      <m:e>
                        <m:r>
                          <a:rPr lang="en-US" sz="1050" b="0" i="1" smtClean="0">
                            <a:latin typeface="Cambria Math" panose="02040503050406030204" pitchFamily="18" charset="0"/>
                            <a:ea typeface="Cambria Math" panose="02040503050406030204" pitchFamily="18" charset="0"/>
                            <a:cs typeface="Golos Text" panose="020B0604020202020204" charset="0"/>
                          </a:rPr>
                          <m:t>𝜋</m:t>
                        </m:r>
                      </m:e>
                      <m:sub>
                        <m:r>
                          <a:rPr lang="en-US" sz="1050" b="0" i="1" smtClean="0">
                            <a:latin typeface="Cambria Math" panose="02040503050406030204" pitchFamily="18" charset="0"/>
                            <a:ea typeface="Cambria Math" panose="02040503050406030204" pitchFamily="18" charset="0"/>
                            <a:cs typeface="Golos Text" panose="020B0604020202020204" charset="0"/>
                          </a:rPr>
                          <m:t>𝑘</m:t>
                        </m:r>
                        <m:r>
                          <a:rPr lang="en-US" sz="1050" b="0" i="1" smtClean="0">
                            <a:latin typeface="Cambria Math" panose="02040503050406030204" pitchFamily="18" charset="0"/>
                            <a:ea typeface="Cambria Math" panose="02040503050406030204" pitchFamily="18" charset="0"/>
                            <a:cs typeface="Golos Text" panose="020B0604020202020204" charset="0"/>
                          </a:rPr>
                          <m:t>+1</m:t>
                        </m:r>
                      </m:sub>
                    </m:sSub>
                  </m:oMath>
                </a14:m>
                <a:r>
                  <a:rPr lang="en-US" sz="1050">
                    <a:latin typeface="Golos Text" panose="020B0604020202020204" charset="0"/>
                    <a:ea typeface="Cambria Math" panose="02040503050406030204" pitchFamily="18" charset="0"/>
                    <a:cs typeface="Golos Text" panose="020B0604020202020204" charset="0"/>
                  </a:rPr>
                  <a:t> based on the current reward function and repeat the process</a:t>
                </a:r>
              </a:p>
            </p:txBody>
          </p:sp>
        </mc:Choice>
        <mc:Fallback xmlns="">
          <p:sp>
            <p:nvSpPr>
              <p:cNvPr id="6" name="TextBox 5">
                <a:extLst>
                  <a:ext uri="{FF2B5EF4-FFF2-40B4-BE49-F238E27FC236}">
                    <a16:creationId xmlns:a16="http://schemas.microsoft.com/office/drawing/2014/main" id="{4E249A07-009F-1FC6-2DCF-2B8C8092D6DD}"/>
                  </a:ext>
                </a:extLst>
              </p:cNvPr>
              <p:cNvSpPr txBox="1">
                <a:spLocks noRot="1" noChangeAspect="1" noMove="1" noResize="1" noEditPoints="1" noAdjustHandles="1" noChangeArrowheads="1" noChangeShapeType="1" noTextEdit="1"/>
              </p:cNvSpPr>
              <p:nvPr/>
            </p:nvSpPr>
            <p:spPr>
              <a:xfrm>
                <a:off x="425490" y="1281725"/>
                <a:ext cx="8069286" cy="253916"/>
              </a:xfrm>
              <a:prstGeom prst="rect">
                <a:avLst/>
              </a:prstGeom>
              <a:blipFill>
                <a:blip r:embed="rId2"/>
                <a:stretch>
                  <a:fillRect b="-11905"/>
                </a:stretch>
              </a:blipFill>
            </p:spPr>
            <p:txBody>
              <a:bodyPr/>
              <a:lstStyle/>
              <a:p>
                <a:r>
                  <a:rPr lang="en-US">
                    <a:noFill/>
                  </a:rPr>
                  <a:t> </a:t>
                </a:r>
              </a:p>
            </p:txBody>
          </p:sp>
        </mc:Fallback>
      </mc:AlternateContent>
      <p:sp>
        <p:nvSpPr>
          <p:cNvPr id="12" name="Chỗ dành sẵn cho Số hiệu Bản chiếu 4">
            <a:extLst>
              <a:ext uri="{FF2B5EF4-FFF2-40B4-BE49-F238E27FC236}">
                <a16:creationId xmlns:a16="http://schemas.microsoft.com/office/drawing/2014/main" id="{B87B52D0-CA90-71C6-CBE3-9A06D64257E1}"/>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37</a:t>
            </a:fld>
            <a:endParaRPr lang="en-US" sz="1200">
              <a:solidFill>
                <a:schemeClr val="bg1">
                  <a:lumMod val="50000"/>
                </a:schemeClr>
              </a:solidFill>
              <a:latin typeface="Aptos" panose="020B0004020202020204" pitchFamily="34" charset="0"/>
            </a:endParaRPr>
          </a:p>
        </p:txBody>
      </p:sp>
      <p:sp>
        <p:nvSpPr>
          <p:cNvPr id="13" name="TextBox 12">
            <a:extLst>
              <a:ext uri="{FF2B5EF4-FFF2-40B4-BE49-F238E27FC236}">
                <a16:creationId xmlns:a16="http://schemas.microsoft.com/office/drawing/2014/main" id="{6CFC7CC3-13A1-DE4B-8928-2EE60CBE9771}"/>
              </a:ext>
            </a:extLst>
          </p:cNvPr>
          <p:cNvSpPr txBox="1"/>
          <p:nvPr/>
        </p:nvSpPr>
        <p:spPr>
          <a:xfrm>
            <a:off x="1715720" y="1797108"/>
            <a:ext cx="6535430" cy="1631216"/>
          </a:xfrm>
          <a:prstGeom prst="rect">
            <a:avLst/>
          </a:prstGeom>
          <a:noFill/>
        </p:spPr>
        <p:txBody>
          <a:bodyPr wrap="square">
            <a:spAutoFit/>
          </a:bodyPr>
          <a:lstStyle/>
          <a:p>
            <a:r>
              <a:rPr lang="en-US" sz="1000" b="0" dirty="0">
                <a:solidFill>
                  <a:srgbClr val="8F08C4"/>
                </a:solidFill>
                <a:effectLst/>
                <a:latin typeface="Consolas" panose="020B0609020204030204" pitchFamily="49" charset="0"/>
              </a:rPr>
              <a:t>while</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True</a:t>
            </a:r>
            <a:r>
              <a:rPr lang="en-US" sz="1000" b="0" dirty="0">
                <a:solidFill>
                  <a:srgbClr val="000000"/>
                </a:solidFill>
                <a:effectLst/>
                <a:latin typeface="Consolas" panose="020B0609020204030204" pitchFamily="49" charset="0"/>
              </a:rPr>
              <a:t>:</a:t>
            </a:r>
          </a:p>
          <a:p>
            <a:r>
              <a:rPr lang="en-US" sz="1000" dirty="0">
                <a:latin typeface="Consolas" panose="020B0609020204030204" pitchFamily="49" charset="0"/>
              </a:rPr>
              <a:t>       </a:t>
            </a:r>
            <a:r>
              <a:rPr lang="en-US" sz="1000" b="0" dirty="0">
                <a:solidFill>
                  <a:srgbClr val="000000"/>
                </a:solidFill>
                <a:effectLst/>
                <a:latin typeface="Consolas" panose="020B0609020204030204" pitchFamily="49" charset="0"/>
              </a:rPr>
              <a:t>…</a:t>
            </a:r>
          </a:p>
          <a:p>
            <a:pPr>
              <a:lnSpc>
                <a:spcPts val="1425"/>
              </a:lnSpc>
            </a:pPr>
            <a:r>
              <a:rPr lang="en-US" sz="1000" dirty="0">
                <a:solidFill>
                  <a:srgbClr val="8F08C4"/>
                </a:solidFill>
                <a:latin typeface="Consolas" panose="020B0609020204030204" pitchFamily="49" charset="0"/>
              </a:rPr>
              <a:t>       </a:t>
            </a:r>
            <a:r>
              <a:rPr lang="en-US" sz="1000" b="0" dirty="0" err="1">
                <a:solidFill>
                  <a:srgbClr val="1F377F"/>
                </a:solidFill>
                <a:effectLst/>
                <a:latin typeface="Consolas" panose="020B0609020204030204" pitchFamily="49" charset="0"/>
              </a:rPr>
              <a:t>nP</a:t>
            </a:r>
            <a:r>
              <a:rPr lang="en-US" sz="1000" b="0" dirty="0">
                <a:solidFill>
                  <a:srgbClr val="000000"/>
                </a:solidFill>
                <a:effectLst/>
                <a:latin typeface="Consolas" panose="020B0609020204030204" pitchFamily="49" charset="0"/>
              </a:rPr>
              <a:t> +=</a:t>
            </a:r>
            <a:r>
              <a:rPr lang="en-US" sz="1000" b="0" dirty="0">
                <a:solidFill>
                  <a:srgbClr val="098658"/>
                </a:solidFill>
                <a:effectLst/>
                <a:latin typeface="Consolas" panose="020B0609020204030204" pitchFamily="49" charset="0"/>
              </a:rPr>
              <a:t>1</a:t>
            </a:r>
            <a:endParaRPr lang="en-US" sz="1000" b="0" dirty="0">
              <a:solidFill>
                <a:srgbClr val="000000"/>
              </a:solidFill>
              <a:effectLst/>
              <a:latin typeface="Consolas" panose="020B0609020204030204" pitchFamily="49" charset="0"/>
            </a:endParaRPr>
          </a:p>
          <a:p>
            <a:pPr>
              <a:lnSpc>
                <a:spcPts val="1425"/>
              </a:lnSpc>
            </a:pPr>
            <a:r>
              <a:rPr lang="en-US" sz="1000" b="0" dirty="0">
                <a:solidFill>
                  <a:srgbClr val="000000"/>
                </a:solidFill>
                <a:effectLst/>
                <a:latin typeface="Consolas" panose="020B0609020204030204" pitchFamily="49" charset="0"/>
              </a:rPr>
              <a:t>        </a:t>
            </a:r>
          </a:p>
          <a:p>
            <a:pPr>
              <a:lnSpc>
                <a:spcPts val="1425"/>
              </a:lnSpc>
            </a:pP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estimator</a:t>
            </a:r>
            <a:r>
              <a:rPr lang="en-US" sz="1000" b="0" dirty="0">
                <a:solidFill>
                  <a:srgbClr val="000000"/>
                </a:solidFill>
                <a:effectLst/>
                <a:latin typeface="Consolas" panose="020B0609020204030204" pitchFamily="49" charset="0"/>
              </a:rPr>
              <a:t> = </a:t>
            </a:r>
            <a:r>
              <a:rPr lang="en-US" sz="1000" b="0" dirty="0">
                <a:solidFill>
                  <a:srgbClr val="2B91AF"/>
                </a:solidFill>
                <a:effectLst/>
                <a:latin typeface="Consolas" panose="020B0609020204030204" pitchFamily="49" charset="0"/>
              </a:rPr>
              <a:t>Estimator</a:t>
            </a:r>
            <a:r>
              <a:rPr lang="en-US" sz="1000" b="0" dirty="0">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env</a:t>
            </a:r>
            <a:r>
              <a:rPr lang="en-US" sz="1000" b="0" dirty="0" err="1">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scaler</a:t>
            </a:r>
            <a:r>
              <a:rPr lang="en-US" sz="1000" b="0" dirty="0" err="1">
                <a:solidFill>
                  <a:srgbClr val="000000"/>
                </a:solidFill>
                <a:effectLst/>
                <a:latin typeface="Consolas" panose="020B0609020204030204" pitchFamily="49" charset="0"/>
              </a:rPr>
              <a:t>,</a:t>
            </a:r>
            <a:r>
              <a:rPr lang="en-US" sz="1000" b="0" dirty="0" err="1">
                <a:solidFill>
                  <a:srgbClr val="808080"/>
                </a:solidFill>
                <a:effectLst/>
                <a:latin typeface="Consolas" panose="020B0609020204030204" pitchFamily="49" charset="0"/>
              </a:rPr>
              <a:t>featurizer</a:t>
            </a:r>
            <a:r>
              <a:rPr lang="en-US" sz="1000" b="0" dirty="0">
                <a:solidFill>
                  <a:srgbClr val="000000"/>
                </a:solidFill>
                <a:effectLst/>
                <a:latin typeface="Consolas" panose="020B0609020204030204" pitchFamily="49" charset="0"/>
              </a:rPr>
              <a:t>)</a:t>
            </a:r>
          </a:p>
          <a:p>
            <a:pPr>
              <a:lnSpc>
                <a:spcPts val="1425"/>
              </a:lnSpc>
            </a:pPr>
            <a:r>
              <a:rPr lang="en-US" sz="1000" b="0" dirty="0">
                <a:solidFill>
                  <a:srgbClr val="000000"/>
                </a:solidFill>
                <a:effectLst/>
                <a:latin typeface="Consolas" panose="020B0609020204030204" pitchFamily="49" charset="0"/>
              </a:rPr>
              <a:t>       </a:t>
            </a:r>
            <a:r>
              <a:rPr lang="en-US" sz="1000" b="0" dirty="0">
                <a:solidFill>
                  <a:srgbClr val="1F377F"/>
                </a:solidFill>
                <a:effectLst/>
                <a:latin typeface="Consolas" panose="020B0609020204030204" pitchFamily="49" charset="0"/>
              </a:rPr>
              <a:t>policy_</a:t>
            </a:r>
            <a:r>
              <a:rPr lang="en-US" sz="1000" b="0" dirty="0">
                <a:solidFill>
                  <a:srgbClr val="000000"/>
                </a:solidFill>
                <a:effectLst/>
                <a:latin typeface="Consolas" panose="020B0609020204030204" pitchFamily="49" charset="0"/>
              </a:rPr>
              <a:t> = </a:t>
            </a:r>
            <a:r>
              <a:rPr lang="en-US" sz="1000" b="0" dirty="0" err="1">
                <a:solidFill>
                  <a:srgbClr val="74531F"/>
                </a:solidFill>
                <a:effectLst/>
                <a:latin typeface="Consolas" panose="020B0609020204030204" pitchFamily="49" charset="0"/>
              </a:rPr>
              <a:t>e_greedy_policy</a:t>
            </a:r>
            <a:r>
              <a:rPr lang="en-US" sz="1000" b="0" dirty="0">
                <a:solidFill>
                  <a:srgbClr val="000000"/>
                </a:solidFill>
                <a:effectLst/>
                <a:latin typeface="Consolas" panose="020B0609020204030204" pitchFamily="49" charset="0"/>
              </a:rPr>
              <a:t>(</a:t>
            </a:r>
            <a:r>
              <a:rPr lang="en-US" sz="1000" b="0" dirty="0">
                <a:solidFill>
                  <a:srgbClr val="1F377F"/>
                </a:solidFill>
                <a:effectLst/>
                <a:latin typeface="Consolas" panose="020B0609020204030204" pitchFamily="49" charset="0"/>
              </a:rPr>
              <a:t>estimator</a:t>
            </a:r>
            <a:r>
              <a:rPr lang="en-US" sz="1000" b="0" dirty="0">
                <a:solidFill>
                  <a:srgbClr val="000000"/>
                </a:solidFill>
                <a:effectLst/>
                <a:latin typeface="Consolas" panose="020B0609020204030204" pitchFamily="49" charset="0"/>
              </a:rPr>
              <a:t>, </a:t>
            </a:r>
            <a:r>
              <a:rPr lang="en-US" sz="1000" b="0" dirty="0" err="1">
                <a:solidFill>
                  <a:srgbClr val="808080"/>
                </a:solidFill>
                <a:effectLst/>
                <a:latin typeface="Consolas" panose="020B0609020204030204" pitchFamily="49" charset="0"/>
              </a:rPr>
              <a:t>env</a:t>
            </a:r>
            <a:r>
              <a:rPr lang="en-US" sz="1000" b="0" dirty="0" err="1">
                <a:solidFill>
                  <a:srgbClr val="000000"/>
                </a:solidFill>
                <a:effectLst/>
                <a:latin typeface="Consolas" panose="020B0609020204030204" pitchFamily="49" charset="0"/>
              </a:rPr>
              <a:t>.action_space.n,</a:t>
            </a:r>
            <a:r>
              <a:rPr lang="en-US" sz="1000" b="0" dirty="0" err="1">
                <a:solidFill>
                  <a:srgbClr val="808080"/>
                </a:solidFill>
                <a:effectLst/>
                <a:latin typeface="Consolas" panose="020B0609020204030204" pitchFamily="49" charset="0"/>
              </a:rPr>
              <a:t>epsilon_v</a:t>
            </a:r>
            <a:r>
              <a:rPr lang="en-US" sz="1000" b="0" dirty="0">
                <a:solidFill>
                  <a:srgbClr val="000000"/>
                </a:solidFill>
                <a:effectLst/>
                <a:latin typeface="Consolas" panose="020B0609020204030204" pitchFamily="49" charset="0"/>
              </a:rPr>
              <a:t>)</a:t>
            </a:r>
          </a:p>
          <a:p>
            <a:pPr>
              <a:lnSpc>
                <a:spcPts val="1425"/>
              </a:lnSpc>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if</a:t>
            </a:r>
            <a:r>
              <a:rPr lang="en-US" sz="1000" b="0" dirty="0">
                <a:solidFill>
                  <a:srgbClr val="000000"/>
                </a:solidFill>
                <a:effectLst/>
                <a:latin typeface="Consolas" panose="020B0609020204030204" pitchFamily="49" charset="0"/>
              </a:rPr>
              <a:t> </a:t>
            </a:r>
            <a:r>
              <a:rPr lang="en-US" sz="1000" b="0" dirty="0" err="1">
                <a:solidFill>
                  <a:srgbClr val="1F377F"/>
                </a:solidFill>
                <a:effectLst/>
                <a:latin typeface="Consolas" panose="020B0609020204030204" pitchFamily="49" charset="0"/>
              </a:rPr>
              <a:t>nP</a:t>
            </a:r>
            <a:r>
              <a:rPr lang="en-US" sz="1000" b="0" dirty="0">
                <a:solidFill>
                  <a:srgbClr val="000000"/>
                </a:solidFill>
                <a:effectLst/>
                <a:latin typeface="Consolas" panose="020B0609020204030204" pitchFamily="49" charset="0"/>
              </a:rPr>
              <a:t> &gt; </a:t>
            </a:r>
            <a:r>
              <a:rPr lang="en-US" sz="1000" b="0" dirty="0" err="1">
                <a:solidFill>
                  <a:srgbClr val="808080"/>
                </a:solidFill>
                <a:effectLst/>
                <a:latin typeface="Consolas" panose="020B0609020204030204" pitchFamily="49" charset="0"/>
              </a:rPr>
              <a:t>max_epoch</a:t>
            </a:r>
            <a:r>
              <a:rPr lang="en-US" sz="1000" b="0" dirty="0">
                <a:solidFill>
                  <a:srgbClr val="000000"/>
                </a:solidFill>
                <a:effectLst/>
                <a:latin typeface="Consolas" panose="020B0609020204030204" pitchFamily="49" charset="0"/>
              </a:rPr>
              <a:t>:</a:t>
            </a:r>
          </a:p>
          <a:p>
            <a:pPr>
              <a:lnSpc>
                <a:spcPts val="1425"/>
              </a:lnSpc>
            </a:pPr>
            <a:r>
              <a:rPr lang="en-US" sz="1000" b="0" dirty="0">
                <a:solidFill>
                  <a:srgbClr val="000000"/>
                </a:solidFill>
                <a:effectLst/>
                <a:latin typeface="Consolas" panose="020B0609020204030204" pitchFamily="49" charset="0"/>
              </a:rPr>
              <a:t>           </a:t>
            </a:r>
            <a:r>
              <a:rPr lang="en-US" sz="1000" b="0" dirty="0">
                <a:solidFill>
                  <a:srgbClr val="8F08C4"/>
                </a:solidFill>
                <a:effectLst/>
                <a:latin typeface="Consolas" panose="020B0609020204030204" pitchFamily="49" charset="0"/>
              </a:rPr>
              <a:t>break</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2187941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758D7-4975-7EE1-AAAA-4599278F5A28}"/>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1012B9A4-3618-74BF-07A8-DE21EA65AB1D}"/>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2BA9F308-9B69-60AF-053C-D464A247C7C4}"/>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63A02D8F-A7A3-0407-C81F-2638178ADD74}"/>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1EF91E60-BF77-B215-DD8E-F12DFFA05FB3}"/>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A33B2532-ECC0-0D20-1D58-3D17C12FACA3}"/>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dirty="0"/>
              <a:t>Demo</a:t>
            </a:r>
          </a:p>
        </p:txBody>
      </p:sp>
      <p:sp>
        <p:nvSpPr>
          <p:cNvPr id="12" name="Chỗ dành sẵn cho Số hiệu Bản chiếu 4">
            <a:extLst>
              <a:ext uri="{FF2B5EF4-FFF2-40B4-BE49-F238E27FC236}">
                <a16:creationId xmlns:a16="http://schemas.microsoft.com/office/drawing/2014/main" id="{2D4CA82B-83E8-A68C-04F2-12ADFE513577}"/>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38</a:t>
            </a:fld>
            <a:endParaRPr lang="en-US" sz="1200">
              <a:solidFill>
                <a:schemeClr val="bg1">
                  <a:lumMod val="50000"/>
                </a:schemeClr>
              </a:solidFill>
              <a:latin typeface="Aptos" panose="020B0004020202020204" pitchFamily="34" charset="0"/>
            </a:endParaRPr>
          </a:p>
        </p:txBody>
      </p:sp>
      <p:grpSp>
        <p:nvGrpSpPr>
          <p:cNvPr id="17" name="Nhóm 16">
            <a:extLst>
              <a:ext uri="{FF2B5EF4-FFF2-40B4-BE49-F238E27FC236}">
                <a16:creationId xmlns:a16="http://schemas.microsoft.com/office/drawing/2014/main" id="{0BF83449-AB3D-2ADE-52B3-61D5AF02A571}"/>
              </a:ext>
            </a:extLst>
          </p:cNvPr>
          <p:cNvGrpSpPr/>
          <p:nvPr/>
        </p:nvGrpSpPr>
        <p:grpSpPr>
          <a:xfrm>
            <a:off x="1864553" y="1753343"/>
            <a:ext cx="5414894" cy="2081718"/>
            <a:chOff x="2083035" y="2571750"/>
            <a:chExt cx="5414894" cy="2081718"/>
          </a:xfrm>
        </p:grpSpPr>
        <p:grpSp>
          <p:nvGrpSpPr>
            <p:cNvPr id="14" name="Nhóm 13">
              <a:extLst>
                <a:ext uri="{FF2B5EF4-FFF2-40B4-BE49-F238E27FC236}">
                  <a16:creationId xmlns:a16="http://schemas.microsoft.com/office/drawing/2014/main" id="{26E59CCB-819A-4ACF-0E08-9829172E73E1}"/>
                </a:ext>
              </a:extLst>
            </p:cNvPr>
            <p:cNvGrpSpPr/>
            <p:nvPr/>
          </p:nvGrpSpPr>
          <p:grpSpPr>
            <a:xfrm>
              <a:off x="2083035" y="2571750"/>
              <a:ext cx="5414894" cy="1827802"/>
              <a:chOff x="1733901" y="2826012"/>
              <a:chExt cx="5414894" cy="1827802"/>
            </a:xfrm>
          </p:grpSpPr>
          <p:pic>
            <p:nvPicPr>
              <p:cNvPr id="4" name="Hình ảnh 3" descr="Ảnh có chứa biểu đồ, văn bản, Sơ đồ, hàng&#10;&#10;Mô tả được tạo tự động">
                <a:extLst>
                  <a:ext uri="{FF2B5EF4-FFF2-40B4-BE49-F238E27FC236}">
                    <a16:creationId xmlns:a16="http://schemas.microsoft.com/office/drawing/2014/main" id="{30A85ECD-50DB-C562-A353-56C92FD8E456}"/>
                  </a:ext>
                </a:extLst>
              </p:cNvPr>
              <p:cNvPicPr>
                <a:picLocks noChangeAspect="1"/>
              </p:cNvPicPr>
              <p:nvPr/>
            </p:nvPicPr>
            <p:blipFill>
              <a:blip r:embed="rId2">
                <a:clrChange>
                  <a:clrFrom>
                    <a:srgbClr val="FFFFFF"/>
                  </a:clrFrom>
                  <a:clrTo>
                    <a:srgbClr val="FFFFFF">
                      <a:alpha val="0"/>
                    </a:srgbClr>
                  </a:clrTo>
                </a:clrChange>
                <a:alphaModFix/>
              </a:blip>
              <a:stretch>
                <a:fillRect/>
              </a:stretch>
            </p:blipFill>
            <p:spPr>
              <a:xfrm>
                <a:off x="1733901" y="2826012"/>
                <a:ext cx="2331638" cy="1748728"/>
              </a:xfrm>
              <a:prstGeom prst="rect">
                <a:avLst/>
              </a:prstGeom>
            </p:spPr>
          </p:pic>
          <p:pic>
            <p:nvPicPr>
              <p:cNvPr id="8" name="Hình ảnh 7">
                <a:extLst>
                  <a:ext uri="{FF2B5EF4-FFF2-40B4-BE49-F238E27FC236}">
                    <a16:creationId xmlns:a16="http://schemas.microsoft.com/office/drawing/2014/main" id="{9E4C778E-AD86-589F-9281-C49F1620334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78462" y="2905086"/>
                <a:ext cx="2070333" cy="1748728"/>
              </a:xfrm>
              <a:prstGeom prst="rect">
                <a:avLst/>
              </a:prstGeom>
            </p:spPr>
          </p:pic>
        </p:grpSp>
        <p:sp>
          <p:nvSpPr>
            <p:cNvPr id="16" name="Hộp Văn bản 15">
              <a:extLst>
                <a:ext uri="{FF2B5EF4-FFF2-40B4-BE49-F238E27FC236}">
                  <a16:creationId xmlns:a16="http://schemas.microsoft.com/office/drawing/2014/main" id="{89F19A5D-716F-78C6-FA74-DF62B9E2D74A}"/>
                </a:ext>
              </a:extLst>
            </p:cNvPr>
            <p:cNvSpPr txBox="1"/>
            <p:nvPr/>
          </p:nvSpPr>
          <p:spPr>
            <a:xfrm>
              <a:off x="3273829" y="4399552"/>
              <a:ext cx="2596342" cy="253916"/>
            </a:xfrm>
            <a:prstGeom prst="rect">
              <a:avLst/>
            </a:prstGeom>
            <a:noFill/>
          </p:spPr>
          <p:txBody>
            <a:bodyPr wrap="square">
              <a:spAutoFit/>
            </a:bodyPr>
            <a:lstStyle/>
            <a:p>
              <a:pPr algn="ctr"/>
              <a:r>
                <a:rPr lang="en-US" sz="1050" dirty="0">
                  <a:solidFill>
                    <a:srgbClr val="626262"/>
                  </a:solidFill>
                  <a:latin typeface="Times New Roman" panose="02020603050405020304" pitchFamily="18" charset="0"/>
                  <a:ea typeface="Times" panose="020B0500000000000000" pitchFamily="34" charset="0"/>
                  <a:cs typeface="Times New Roman" panose="02020603050405020304" pitchFamily="18" charset="0"/>
                </a:rPr>
                <a:t>Reward function estimated after 10 iterations</a:t>
              </a:r>
            </a:p>
          </p:txBody>
        </p:sp>
      </p:grpSp>
    </p:spTree>
    <p:extLst>
      <p:ext uri="{BB962C8B-B14F-4D97-AF65-F5344CB8AC3E}">
        <p14:creationId xmlns:p14="http://schemas.microsoft.com/office/powerpoint/2010/main" val="972788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AA694-4289-C9D8-14F2-342721FF8B90}"/>
            </a:ext>
          </a:extLst>
        </p:cNvPr>
        <p:cNvGrpSpPr/>
        <p:nvPr/>
      </p:nvGrpSpPr>
      <p:grpSpPr>
        <a:xfrm>
          <a:off x="0" y="0"/>
          <a:ext cx="0" cy="0"/>
          <a:chOff x="0" y="0"/>
          <a:chExt cx="0" cy="0"/>
        </a:xfrm>
      </p:grpSpPr>
      <p:sp>
        <p:nvSpPr>
          <p:cNvPr id="9" name="Google Shape;382;p38">
            <a:extLst>
              <a:ext uri="{FF2B5EF4-FFF2-40B4-BE49-F238E27FC236}">
                <a16:creationId xmlns:a16="http://schemas.microsoft.com/office/drawing/2014/main" id="{4981B352-9B6F-64FA-27CF-A13F847284F3}"/>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3B2D95DB-4F5C-CF29-6095-9D3EA1A2FDD5}"/>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1C95A81A-DB46-2E8F-A1E4-B2272733D6F3}"/>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650702F7-EED3-7E36-C0E9-76775401928F}"/>
              </a:ext>
            </a:extLst>
          </p:cNvPr>
          <p:cNvSpPr/>
          <p:nvPr/>
        </p:nvSpPr>
        <p:spPr>
          <a:xfrm>
            <a:off x="219964" y="179293"/>
            <a:ext cx="126593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Experiment</a:t>
            </a:r>
          </a:p>
        </p:txBody>
      </p:sp>
      <p:sp>
        <p:nvSpPr>
          <p:cNvPr id="24" name="Google Shape;453;p27">
            <a:extLst>
              <a:ext uri="{FF2B5EF4-FFF2-40B4-BE49-F238E27FC236}">
                <a16:creationId xmlns:a16="http://schemas.microsoft.com/office/drawing/2014/main" id="{242CE2CD-8BD2-5F5F-3106-EFBC45B6DC44}"/>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r>
              <a:rPr lang="en-US" dirty="0"/>
              <a:t>Demo</a:t>
            </a:r>
          </a:p>
        </p:txBody>
      </p:sp>
      <p:sp>
        <p:nvSpPr>
          <p:cNvPr id="12" name="Chỗ dành sẵn cho Số hiệu Bản chiếu 4">
            <a:extLst>
              <a:ext uri="{FF2B5EF4-FFF2-40B4-BE49-F238E27FC236}">
                <a16:creationId xmlns:a16="http://schemas.microsoft.com/office/drawing/2014/main" id="{79BE23E8-9CBC-5025-4DDE-A3F11C3A2845}"/>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39</a:t>
            </a:fld>
            <a:endParaRPr lang="en-US" sz="1200">
              <a:solidFill>
                <a:schemeClr val="bg1">
                  <a:lumMod val="50000"/>
                </a:schemeClr>
              </a:solidFill>
              <a:latin typeface="Aptos" panose="020B0004020202020204" pitchFamily="34" charset="0"/>
            </a:endParaRPr>
          </a:p>
        </p:txBody>
      </p:sp>
      <p:grpSp>
        <p:nvGrpSpPr>
          <p:cNvPr id="7" name="Nhóm 6">
            <a:extLst>
              <a:ext uri="{FF2B5EF4-FFF2-40B4-BE49-F238E27FC236}">
                <a16:creationId xmlns:a16="http://schemas.microsoft.com/office/drawing/2014/main" id="{6F2A1C60-9D88-C100-CB64-0B0144FAFB95}"/>
              </a:ext>
            </a:extLst>
          </p:cNvPr>
          <p:cNvGrpSpPr/>
          <p:nvPr/>
        </p:nvGrpSpPr>
        <p:grpSpPr>
          <a:xfrm>
            <a:off x="3112311" y="1667012"/>
            <a:ext cx="2919377" cy="2556950"/>
            <a:chOff x="5506819" y="1750140"/>
            <a:chExt cx="2919377" cy="2556950"/>
          </a:xfrm>
        </p:grpSpPr>
        <p:pic>
          <p:nvPicPr>
            <p:cNvPr id="5" name="rl-video-episode-80">
              <a:hlinkClick r:id="" action="ppaction://media"/>
              <a:extLst>
                <a:ext uri="{FF2B5EF4-FFF2-40B4-BE49-F238E27FC236}">
                  <a16:creationId xmlns:a16="http://schemas.microsoft.com/office/drawing/2014/main" id="{BE5E8531-22D2-7EA2-77E7-3368E8264E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06819" y="1750140"/>
              <a:ext cx="2919377" cy="1946252"/>
            </a:xfrm>
            <a:prstGeom prst="rect">
              <a:avLst/>
            </a:prstGeom>
            <a:ln>
              <a:solidFill>
                <a:schemeClr val="tx1"/>
              </a:solidFill>
            </a:ln>
          </p:spPr>
        </p:pic>
        <p:sp>
          <p:nvSpPr>
            <p:cNvPr id="6" name="Hộp Văn bản 5">
              <a:extLst>
                <a:ext uri="{FF2B5EF4-FFF2-40B4-BE49-F238E27FC236}">
                  <a16:creationId xmlns:a16="http://schemas.microsoft.com/office/drawing/2014/main" id="{A105C251-C5B6-DFF3-6F82-07285E2AD9F6}"/>
                </a:ext>
              </a:extLst>
            </p:cNvPr>
            <p:cNvSpPr txBox="1"/>
            <p:nvPr/>
          </p:nvSpPr>
          <p:spPr>
            <a:xfrm>
              <a:off x="5654481" y="3753092"/>
              <a:ext cx="2624051" cy="553998"/>
            </a:xfrm>
            <a:prstGeom prst="rect">
              <a:avLst/>
            </a:prstGeom>
            <a:noFill/>
          </p:spPr>
          <p:txBody>
            <a:bodyPr wrap="square">
              <a:spAutoFit/>
            </a:bodyPr>
            <a:lstStyle/>
            <a:p>
              <a:pPr algn="ctr"/>
              <a:r>
                <a:rPr lang="en-US" sz="1000" dirty="0">
                  <a:solidFill>
                    <a:srgbClr val="626262"/>
                  </a:solidFill>
                  <a:latin typeface="Times New Roman" panose="02020603050405020304" pitchFamily="18" charset="0"/>
                  <a:ea typeface="Times" panose="020B0500000000000000" pitchFamily="34" charset="0"/>
                  <a:cs typeface="Times New Roman" panose="02020603050405020304" pitchFamily="18" charset="0"/>
                </a:rPr>
                <a:t>Simulation of the optimal trajectory following the policy derived from the reward function estimated after 10 iterations</a:t>
              </a:r>
            </a:p>
          </p:txBody>
        </p:sp>
      </p:grpSp>
    </p:spTree>
    <p:extLst>
      <p:ext uri="{BB962C8B-B14F-4D97-AF65-F5344CB8AC3E}">
        <p14:creationId xmlns:p14="http://schemas.microsoft.com/office/powerpoint/2010/main" val="2586663546"/>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5C95F288-6346-D659-69A5-3D2CF41327EC}"/>
            </a:ext>
          </a:extLst>
        </p:cNvPr>
        <p:cNvGrpSpPr/>
        <p:nvPr/>
      </p:nvGrpSpPr>
      <p:grpSpPr>
        <a:xfrm>
          <a:off x="0" y="0"/>
          <a:ext cx="0" cy="0"/>
          <a:chOff x="0" y="0"/>
          <a:chExt cx="0" cy="0"/>
        </a:xfrm>
      </p:grpSpPr>
      <p:sp>
        <p:nvSpPr>
          <p:cNvPr id="201" name="Google Shape;201;p23">
            <a:extLst>
              <a:ext uri="{FF2B5EF4-FFF2-40B4-BE49-F238E27FC236}">
                <a16:creationId xmlns:a16="http://schemas.microsoft.com/office/drawing/2014/main" id="{D4FA20E6-A31D-4B08-BCBE-D4D764FCFB88}"/>
              </a:ext>
            </a:extLst>
          </p:cNvPr>
          <p:cNvSpPr txBox="1">
            <a:spLocks noGrp="1"/>
          </p:cNvSpPr>
          <p:nvPr>
            <p:ph type="title"/>
          </p:nvPr>
        </p:nvSpPr>
        <p:spPr>
          <a:xfrm>
            <a:off x="666649" y="584721"/>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What is </a:t>
            </a:r>
            <a:r>
              <a:rPr lang="en-US" sz="3200" err="1"/>
              <a:t>IRL</a:t>
            </a:r>
            <a:r>
              <a:rPr lang="en-US" sz="3200"/>
              <a:t>?</a:t>
            </a:r>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A4B9CE8A-BB4F-9BA3-607F-ED3B0D5DF596}"/>
                  </a:ext>
                </a:extLst>
              </p:cNvPr>
              <p:cNvSpPr txBox="1"/>
              <p:nvPr/>
            </p:nvSpPr>
            <p:spPr>
              <a:xfrm>
                <a:off x="611945" y="1955651"/>
                <a:ext cx="4334761" cy="1846659"/>
              </a:xfrm>
              <a:prstGeom prst="rect">
                <a:avLst/>
              </a:prstGeom>
              <a:noFill/>
            </p:spPr>
            <p:txBody>
              <a:bodyPr wrap="square">
                <a:spAutoFit/>
              </a:bodyPr>
              <a:lstStyle/>
              <a:p>
                <a:pPr marL="285750" indent="-285750">
                  <a:spcAft>
                    <a:spcPts val="1800"/>
                  </a:spcAft>
                  <a:buFont typeface="Arial" panose="020B0604020202020204" pitchFamily="34" charset="0"/>
                  <a:buChar char="•"/>
                </a:pPr>
                <a:r>
                  <a:rPr lang="en-US" b="1">
                    <a:latin typeface="+mj-lt"/>
                    <a:cs typeface="Golos Text" panose="020B0604020202020204" charset="0"/>
                  </a:rPr>
                  <a:t>Definition</a:t>
                </a:r>
                <a:r>
                  <a:rPr lang="en-US">
                    <a:latin typeface="Golos Text" panose="020B0604020202020204" charset="0"/>
                    <a:cs typeface="Golos Text" panose="020B0604020202020204" charset="0"/>
                  </a:rPr>
                  <a:t>: </a:t>
                </a:r>
                <a:r>
                  <a:rPr lang="en-US" err="1">
                    <a:latin typeface="Golos Text" panose="020B0604020202020204" charset="0"/>
                    <a:cs typeface="Golos Text" panose="020B0604020202020204" charset="0"/>
                  </a:rPr>
                  <a:t>IRL</a:t>
                </a:r>
                <a:r>
                  <a:rPr lang="en-US">
                    <a:latin typeface="Golos Text" panose="020B0604020202020204" charset="0"/>
                    <a:cs typeface="Golos Text" panose="020B0604020202020204" charset="0"/>
                  </a:rPr>
                  <a:t> is a technique for inferring the reward function </a:t>
                </a:r>
                <a14:m>
                  <m:oMath xmlns:m="http://schemas.openxmlformats.org/officeDocument/2006/math">
                    <m:r>
                      <m:rPr>
                        <m:sty m:val="p"/>
                      </m:rPr>
                      <a:rPr lang="en-US" b="0" i="0" smtClean="0">
                        <a:latin typeface="Cambria Math" panose="02040503050406030204" pitchFamily="18" charset="0"/>
                      </a:rPr>
                      <m:t>R</m:t>
                    </m:r>
                  </m:oMath>
                </a14:m>
                <a:r>
                  <a:rPr lang="en-US">
                    <a:latin typeface="Golos Text" panose="020B0604020202020204" charset="0"/>
                    <a:cs typeface="Golos Text" panose="020B0604020202020204" charset="0"/>
                  </a:rPr>
                  <a:t> from observed behavior</a:t>
                </a:r>
              </a:p>
              <a:p>
                <a:pPr marL="285750" indent="-285750">
                  <a:spcAft>
                    <a:spcPts val="1800"/>
                  </a:spcAft>
                  <a:buFont typeface="Arial" panose="020B0604020202020204" pitchFamily="34" charset="0"/>
                  <a:buChar char="•"/>
                </a:pPr>
                <a:r>
                  <a:rPr lang="en-US" b="1">
                    <a:latin typeface="+mj-lt"/>
                    <a:cs typeface="Golos Text" panose="020B0604020202020204" charset="0"/>
                  </a:rPr>
                  <a:t>Objective</a:t>
                </a:r>
                <a:r>
                  <a:rPr lang="en-US">
                    <a:latin typeface="Golos Text" panose="020B0604020202020204" charset="0"/>
                    <a:cs typeface="Golos Text" panose="020B0604020202020204" charset="0"/>
                  </a:rPr>
                  <a:t>: Extract the reward function from the observed behavior of an agent</a:t>
                </a:r>
              </a:p>
              <a:p>
                <a:pPr marL="285750" indent="-285750">
                  <a:spcAft>
                    <a:spcPts val="1800"/>
                  </a:spcAft>
                  <a:buFont typeface="Arial" panose="020B0604020202020204" pitchFamily="34" charset="0"/>
                  <a:buChar char="•"/>
                </a:pPr>
                <a:r>
                  <a:rPr lang="en-US" b="1">
                    <a:latin typeface="+mj-lt"/>
                    <a:cs typeface="Golos Text" panose="020B0604020202020204" charset="0"/>
                  </a:rPr>
                  <a:t>Applications</a:t>
                </a:r>
                <a:r>
                  <a:rPr lang="en-US">
                    <a:latin typeface="Golos Text" panose="020B0604020202020204" charset="0"/>
                    <a:cs typeface="Golos Text" panose="020B0604020202020204" charset="0"/>
                  </a:rPr>
                  <a:t>: Robotics, Autonomous driving, Human behavior modeling...</a:t>
                </a:r>
              </a:p>
            </p:txBody>
          </p:sp>
        </mc:Choice>
        <mc:Fallback xmlns="">
          <p:sp>
            <p:nvSpPr>
              <p:cNvPr id="4" name="Hộp Văn bản 3">
                <a:extLst>
                  <a:ext uri="{FF2B5EF4-FFF2-40B4-BE49-F238E27FC236}">
                    <a16:creationId xmlns:a16="http://schemas.microsoft.com/office/drawing/2014/main" id="{A4B9CE8A-BB4F-9BA3-607F-ED3B0D5DF596}"/>
                  </a:ext>
                </a:extLst>
              </p:cNvPr>
              <p:cNvSpPr txBox="1">
                <a:spLocks noRot="1" noChangeAspect="1" noMove="1" noResize="1" noEditPoints="1" noAdjustHandles="1" noChangeArrowheads="1" noChangeShapeType="1" noTextEdit="1"/>
              </p:cNvSpPr>
              <p:nvPr/>
            </p:nvSpPr>
            <p:spPr>
              <a:xfrm>
                <a:off x="611945" y="1955651"/>
                <a:ext cx="4334761" cy="1846659"/>
              </a:xfrm>
              <a:prstGeom prst="rect">
                <a:avLst/>
              </a:prstGeom>
              <a:blipFill>
                <a:blip r:embed="rId3"/>
                <a:stretch>
                  <a:fillRect l="-141" t="-990" r="-281" b="-2310"/>
                </a:stretch>
              </a:blipFill>
            </p:spPr>
            <p:txBody>
              <a:bodyPr/>
              <a:lstStyle/>
              <a:p>
                <a:r>
                  <a:rPr lang="en-US">
                    <a:noFill/>
                  </a:rPr>
                  <a:t> </a:t>
                </a:r>
              </a:p>
            </p:txBody>
          </p:sp>
        </mc:Fallback>
      </mc:AlternateContent>
      <p:grpSp>
        <p:nvGrpSpPr>
          <p:cNvPr id="6" name="Google Shape;210;p24">
            <a:extLst>
              <a:ext uri="{FF2B5EF4-FFF2-40B4-BE49-F238E27FC236}">
                <a16:creationId xmlns:a16="http://schemas.microsoft.com/office/drawing/2014/main" id="{9C82FF34-9A98-3F12-11F1-D373E384E815}"/>
              </a:ext>
            </a:extLst>
          </p:cNvPr>
          <p:cNvGrpSpPr/>
          <p:nvPr/>
        </p:nvGrpSpPr>
        <p:grpSpPr>
          <a:xfrm flipH="1">
            <a:off x="9450513" y="914389"/>
            <a:ext cx="3706695" cy="2550084"/>
            <a:chOff x="4388650" y="2224200"/>
            <a:chExt cx="1707525" cy="1174775"/>
          </a:xfrm>
        </p:grpSpPr>
        <p:sp>
          <p:nvSpPr>
            <p:cNvPr id="7" name="Google Shape;211;p24">
              <a:extLst>
                <a:ext uri="{FF2B5EF4-FFF2-40B4-BE49-F238E27FC236}">
                  <a16:creationId xmlns:a16="http://schemas.microsoft.com/office/drawing/2014/main" id="{18FE9BF7-B1C4-7973-7C5F-8D3506DC8B7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p24">
              <a:extLst>
                <a:ext uri="{FF2B5EF4-FFF2-40B4-BE49-F238E27FC236}">
                  <a16:creationId xmlns:a16="http://schemas.microsoft.com/office/drawing/2014/main" id="{A1A632E3-53E4-E9B9-D78E-367DBE766D3A}"/>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p24">
              <a:extLst>
                <a:ext uri="{FF2B5EF4-FFF2-40B4-BE49-F238E27FC236}">
                  <a16:creationId xmlns:a16="http://schemas.microsoft.com/office/drawing/2014/main" id="{5846CFA0-A9B4-E660-6FE7-18B4D2834DEC}"/>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24">
              <a:extLst>
                <a:ext uri="{FF2B5EF4-FFF2-40B4-BE49-F238E27FC236}">
                  <a16:creationId xmlns:a16="http://schemas.microsoft.com/office/drawing/2014/main" id="{15AD8C0E-143A-A121-C83B-084141AB6994}"/>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p24">
              <a:extLst>
                <a:ext uri="{FF2B5EF4-FFF2-40B4-BE49-F238E27FC236}">
                  <a16:creationId xmlns:a16="http://schemas.microsoft.com/office/drawing/2014/main" id="{2D0B08C5-8B41-B337-8669-CBB2179093B7}"/>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4">
              <a:extLst>
                <a:ext uri="{FF2B5EF4-FFF2-40B4-BE49-F238E27FC236}">
                  <a16:creationId xmlns:a16="http://schemas.microsoft.com/office/drawing/2014/main" id="{932BECD8-12C3-18A1-49EA-0DEAC5E6F182}"/>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p24">
              <a:extLst>
                <a:ext uri="{FF2B5EF4-FFF2-40B4-BE49-F238E27FC236}">
                  <a16:creationId xmlns:a16="http://schemas.microsoft.com/office/drawing/2014/main" id="{EEEEA109-A204-8A22-F36A-EA8F606E31C3}"/>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p24">
              <a:extLst>
                <a:ext uri="{FF2B5EF4-FFF2-40B4-BE49-F238E27FC236}">
                  <a16:creationId xmlns:a16="http://schemas.microsoft.com/office/drawing/2014/main" id="{B3791B8C-62CF-DAD4-0D7A-8882789E1F56}"/>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p24">
              <a:extLst>
                <a:ext uri="{FF2B5EF4-FFF2-40B4-BE49-F238E27FC236}">
                  <a16:creationId xmlns:a16="http://schemas.microsoft.com/office/drawing/2014/main" id="{4E6B3201-C380-70F1-FAD9-12653161C4D0}"/>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p24">
              <a:extLst>
                <a:ext uri="{FF2B5EF4-FFF2-40B4-BE49-F238E27FC236}">
                  <a16:creationId xmlns:a16="http://schemas.microsoft.com/office/drawing/2014/main" id="{CBE4A535-E917-8192-C1FC-F3501DCD3945}"/>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p24">
              <a:extLst>
                <a:ext uri="{FF2B5EF4-FFF2-40B4-BE49-F238E27FC236}">
                  <a16:creationId xmlns:a16="http://schemas.microsoft.com/office/drawing/2014/main" id="{9153BB2D-B65C-D26D-0564-E86C53405885}"/>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p24">
              <a:extLst>
                <a:ext uri="{FF2B5EF4-FFF2-40B4-BE49-F238E27FC236}">
                  <a16:creationId xmlns:a16="http://schemas.microsoft.com/office/drawing/2014/main" id="{9D39C556-3F85-F66D-EB32-0709F7FDAF1C}"/>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p24">
              <a:extLst>
                <a:ext uri="{FF2B5EF4-FFF2-40B4-BE49-F238E27FC236}">
                  <a16:creationId xmlns:a16="http://schemas.microsoft.com/office/drawing/2014/main" id="{5F2C9D21-C14D-6B30-EDD4-91D8A6899934}"/>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p24">
              <a:extLst>
                <a:ext uri="{FF2B5EF4-FFF2-40B4-BE49-F238E27FC236}">
                  <a16:creationId xmlns:a16="http://schemas.microsoft.com/office/drawing/2014/main" id="{B8557088-E472-7A85-BECF-0CAD16F71557}"/>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p24">
              <a:extLst>
                <a:ext uri="{FF2B5EF4-FFF2-40B4-BE49-F238E27FC236}">
                  <a16:creationId xmlns:a16="http://schemas.microsoft.com/office/drawing/2014/main" id="{7C9462B7-E99C-F0CD-1CA9-32B38CCE02AA}"/>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p24">
              <a:extLst>
                <a:ext uri="{FF2B5EF4-FFF2-40B4-BE49-F238E27FC236}">
                  <a16:creationId xmlns:a16="http://schemas.microsoft.com/office/drawing/2014/main" id="{358C31DF-B259-6E94-D0D8-C82189B71175}"/>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24">
              <a:extLst>
                <a:ext uri="{FF2B5EF4-FFF2-40B4-BE49-F238E27FC236}">
                  <a16:creationId xmlns:a16="http://schemas.microsoft.com/office/drawing/2014/main" id="{DB0C6FE9-3844-5D35-0153-9827855AC316}"/>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p24">
              <a:extLst>
                <a:ext uri="{FF2B5EF4-FFF2-40B4-BE49-F238E27FC236}">
                  <a16:creationId xmlns:a16="http://schemas.microsoft.com/office/drawing/2014/main" id="{9FF5387A-C60F-A4E9-2E80-3E6A09D7C405}"/>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p24">
              <a:extLst>
                <a:ext uri="{FF2B5EF4-FFF2-40B4-BE49-F238E27FC236}">
                  <a16:creationId xmlns:a16="http://schemas.microsoft.com/office/drawing/2014/main" id="{57FF1993-4569-C49E-4EEE-2A6D47EDA623}"/>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24">
              <a:extLst>
                <a:ext uri="{FF2B5EF4-FFF2-40B4-BE49-F238E27FC236}">
                  <a16:creationId xmlns:a16="http://schemas.microsoft.com/office/drawing/2014/main" id="{B2D90D59-27A1-DF45-BB25-1FB0DB4B873F}"/>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24">
              <a:extLst>
                <a:ext uri="{FF2B5EF4-FFF2-40B4-BE49-F238E27FC236}">
                  <a16:creationId xmlns:a16="http://schemas.microsoft.com/office/drawing/2014/main" id="{AAABF887-C88D-BE85-18C8-9D0BD432B79F}"/>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24">
              <a:extLst>
                <a:ext uri="{FF2B5EF4-FFF2-40B4-BE49-F238E27FC236}">
                  <a16:creationId xmlns:a16="http://schemas.microsoft.com/office/drawing/2014/main" id="{46CE2122-FF2C-2168-14E8-A924A1248CEF}"/>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24">
              <a:extLst>
                <a:ext uri="{FF2B5EF4-FFF2-40B4-BE49-F238E27FC236}">
                  <a16:creationId xmlns:a16="http://schemas.microsoft.com/office/drawing/2014/main" id="{C736056C-15E2-02E1-00C4-45F393EACDD8}"/>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24">
              <a:extLst>
                <a:ext uri="{FF2B5EF4-FFF2-40B4-BE49-F238E27FC236}">
                  <a16:creationId xmlns:a16="http://schemas.microsoft.com/office/drawing/2014/main" id="{865C57CC-37A8-EEBD-E7C4-E4AD6B6C66E1}"/>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24">
              <a:extLst>
                <a:ext uri="{FF2B5EF4-FFF2-40B4-BE49-F238E27FC236}">
                  <a16:creationId xmlns:a16="http://schemas.microsoft.com/office/drawing/2014/main" id="{B0D0CE67-5CA6-4519-3BFF-E8FD94C336AA}"/>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24">
              <a:extLst>
                <a:ext uri="{FF2B5EF4-FFF2-40B4-BE49-F238E27FC236}">
                  <a16:creationId xmlns:a16="http://schemas.microsoft.com/office/drawing/2014/main" id="{A497BB90-4E4F-C7AE-DC10-77190C3E5D4A}"/>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24">
              <a:extLst>
                <a:ext uri="{FF2B5EF4-FFF2-40B4-BE49-F238E27FC236}">
                  <a16:creationId xmlns:a16="http://schemas.microsoft.com/office/drawing/2014/main" id="{88D69D44-ABB9-6053-C774-D6A0608E3001}"/>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24">
              <a:extLst>
                <a:ext uri="{FF2B5EF4-FFF2-40B4-BE49-F238E27FC236}">
                  <a16:creationId xmlns:a16="http://schemas.microsoft.com/office/drawing/2014/main" id="{A45CADE5-B08C-2BEC-FD62-F878C83F2733}"/>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24">
              <a:extLst>
                <a:ext uri="{FF2B5EF4-FFF2-40B4-BE49-F238E27FC236}">
                  <a16:creationId xmlns:a16="http://schemas.microsoft.com/office/drawing/2014/main" id="{3BD4BD96-366B-3587-7586-F8DB3F882A36}"/>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24">
              <a:extLst>
                <a:ext uri="{FF2B5EF4-FFF2-40B4-BE49-F238E27FC236}">
                  <a16:creationId xmlns:a16="http://schemas.microsoft.com/office/drawing/2014/main" id="{AFADB1B0-A32E-F10F-0072-02C91480A042}"/>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24">
              <a:extLst>
                <a:ext uri="{FF2B5EF4-FFF2-40B4-BE49-F238E27FC236}">
                  <a16:creationId xmlns:a16="http://schemas.microsoft.com/office/drawing/2014/main" id="{40493B75-55BB-4B4C-A186-DEE743B53DCD}"/>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4">
              <a:extLst>
                <a:ext uri="{FF2B5EF4-FFF2-40B4-BE49-F238E27FC236}">
                  <a16:creationId xmlns:a16="http://schemas.microsoft.com/office/drawing/2014/main" id="{7761EA1F-CB55-D213-F082-639206039EA1}"/>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24">
              <a:extLst>
                <a:ext uri="{FF2B5EF4-FFF2-40B4-BE49-F238E27FC236}">
                  <a16:creationId xmlns:a16="http://schemas.microsoft.com/office/drawing/2014/main" id="{FA51F486-4192-FEA7-C601-52A6E97B3DDC}"/>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24">
              <a:extLst>
                <a:ext uri="{FF2B5EF4-FFF2-40B4-BE49-F238E27FC236}">
                  <a16:creationId xmlns:a16="http://schemas.microsoft.com/office/drawing/2014/main" id="{53B41306-A921-B417-4DDC-FCEDC0F5F699}"/>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24">
              <a:extLst>
                <a:ext uri="{FF2B5EF4-FFF2-40B4-BE49-F238E27FC236}">
                  <a16:creationId xmlns:a16="http://schemas.microsoft.com/office/drawing/2014/main" id="{B0CCF8FC-F03E-0ABC-90C1-BB5C87EC9503}"/>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24">
              <a:extLst>
                <a:ext uri="{FF2B5EF4-FFF2-40B4-BE49-F238E27FC236}">
                  <a16:creationId xmlns:a16="http://schemas.microsoft.com/office/drawing/2014/main" id="{9A6E3225-7A79-DD3E-7FD3-A4F75DE56991}"/>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24">
              <a:extLst>
                <a:ext uri="{FF2B5EF4-FFF2-40B4-BE49-F238E27FC236}">
                  <a16:creationId xmlns:a16="http://schemas.microsoft.com/office/drawing/2014/main" id="{F73BE58B-C644-7489-107B-7E2926584B19}"/>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24">
              <a:extLst>
                <a:ext uri="{FF2B5EF4-FFF2-40B4-BE49-F238E27FC236}">
                  <a16:creationId xmlns:a16="http://schemas.microsoft.com/office/drawing/2014/main" id="{A42273E5-A71E-EC35-6905-A7CB80896D3D}"/>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24">
              <a:extLst>
                <a:ext uri="{FF2B5EF4-FFF2-40B4-BE49-F238E27FC236}">
                  <a16:creationId xmlns:a16="http://schemas.microsoft.com/office/drawing/2014/main" id="{5647F4CC-7A52-F86B-104A-F1234D02E2E4}"/>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24">
              <a:extLst>
                <a:ext uri="{FF2B5EF4-FFF2-40B4-BE49-F238E27FC236}">
                  <a16:creationId xmlns:a16="http://schemas.microsoft.com/office/drawing/2014/main" id="{7CBCA67B-9C7E-BC08-4F45-0514701377FE}"/>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24">
              <a:extLst>
                <a:ext uri="{FF2B5EF4-FFF2-40B4-BE49-F238E27FC236}">
                  <a16:creationId xmlns:a16="http://schemas.microsoft.com/office/drawing/2014/main" id="{889137C7-8688-EE8D-2DDB-C76C0CD49CF5}"/>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4">
              <a:extLst>
                <a:ext uri="{FF2B5EF4-FFF2-40B4-BE49-F238E27FC236}">
                  <a16:creationId xmlns:a16="http://schemas.microsoft.com/office/drawing/2014/main" id="{B0812FB9-8826-435C-81B7-A2D380B848BC}"/>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24">
              <a:extLst>
                <a:ext uri="{FF2B5EF4-FFF2-40B4-BE49-F238E27FC236}">
                  <a16:creationId xmlns:a16="http://schemas.microsoft.com/office/drawing/2014/main" id="{09069F0C-191A-85F8-497D-013869A1ACEB}"/>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24">
              <a:extLst>
                <a:ext uri="{FF2B5EF4-FFF2-40B4-BE49-F238E27FC236}">
                  <a16:creationId xmlns:a16="http://schemas.microsoft.com/office/drawing/2014/main" id="{766F3D3D-7641-94A3-BEE1-F65D8BE22460}"/>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24">
              <a:extLst>
                <a:ext uri="{FF2B5EF4-FFF2-40B4-BE49-F238E27FC236}">
                  <a16:creationId xmlns:a16="http://schemas.microsoft.com/office/drawing/2014/main" id="{E7112658-570C-E4C1-A819-EFF7B466D4A3}"/>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24">
              <a:extLst>
                <a:ext uri="{FF2B5EF4-FFF2-40B4-BE49-F238E27FC236}">
                  <a16:creationId xmlns:a16="http://schemas.microsoft.com/office/drawing/2014/main" id="{02E4E44E-8EF9-E9F4-FB04-AF10CA3975E9}"/>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24">
              <a:extLst>
                <a:ext uri="{FF2B5EF4-FFF2-40B4-BE49-F238E27FC236}">
                  <a16:creationId xmlns:a16="http://schemas.microsoft.com/office/drawing/2014/main" id="{6FC35184-EABC-6604-717A-57091C574B4D}"/>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24">
              <a:extLst>
                <a:ext uri="{FF2B5EF4-FFF2-40B4-BE49-F238E27FC236}">
                  <a16:creationId xmlns:a16="http://schemas.microsoft.com/office/drawing/2014/main" id="{6CB0994B-D8AD-A7B6-C41B-5817D4CC76BA}"/>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24">
              <a:extLst>
                <a:ext uri="{FF2B5EF4-FFF2-40B4-BE49-F238E27FC236}">
                  <a16:creationId xmlns:a16="http://schemas.microsoft.com/office/drawing/2014/main" id="{1E23D42D-A9E1-7043-38DF-58D45111B2D3}"/>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24">
              <a:extLst>
                <a:ext uri="{FF2B5EF4-FFF2-40B4-BE49-F238E27FC236}">
                  <a16:creationId xmlns:a16="http://schemas.microsoft.com/office/drawing/2014/main" id="{9A617319-C5B3-A9AB-FE76-A1586806FB81}"/>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24">
              <a:extLst>
                <a:ext uri="{FF2B5EF4-FFF2-40B4-BE49-F238E27FC236}">
                  <a16:creationId xmlns:a16="http://schemas.microsoft.com/office/drawing/2014/main" id="{31F27FBA-4D51-52B0-1384-8BE19EAAA035}"/>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24">
              <a:extLst>
                <a:ext uri="{FF2B5EF4-FFF2-40B4-BE49-F238E27FC236}">
                  <a16:creationId xmlns:a16="http://schemas.microsoft.com/office/drawing/2014/main" id="{D8F6DD6D-3FFA-FF78-760B-ADA1C40B41FF}"/>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24">
              <a:extLst>
                <a:ext uri="{FF2B5EF4-FFF2-40B4-BE49-F238E27FC236}">
                  <a16:creationId xmlns:a16="http://schemas.microsoft.com/office/drawing/2014/main" id="{1453CD26-82EE-3370-7F32-13E298CA81FE}"/>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24">
              <a:extLst>
                <a:ext uri="{FF2B5EF4-FFF2-40B4-BE49-F238E27FC236}">
                  <a16:creationId xmlns:a16="http://schemas.microsoft.com/office/drawing/2014/main" id="{84C285F3-CE9E-1F7A-093A-A4D846352153}"/>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24">
              <a:extLst>
                <a:ext uri="{FF2B5EF4-FFF2-40B4-BE49-F238E27FC236}">
                  <a16:creationId xmlns:a16="http://schemas.microsoft.com/office/drawing/2014/main" id="{6C84F0EF-1BC3-4A96-3A60-6106D0820B9A}"/>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24">
              <a:extLst>
                <a:ext uri="{FF2B5EF4-FFF2-40B4-BE49-F238E27FC236}">
                  <a16:creationId xmlns:a16="http://schemas.microsoft.com/office/drawing/2014/main" id="{6B6849F2-8834-6AF6-B51D-DC56410E35FA}"/>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24">
              <a:extLst>
                <a:ext uri="{FF2B5EF4-FFF2-40B4-BE49-F238E27FC236}">
                  <a16:creationId xmlns:a16="http://schemas.microsoft.com/office/drawing/2014/main" id="{07C991E0-6ACB-A606-64EA-76E984D0B8DA}"/>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68;p24">
              <a:extLst>
                <a:ext uri="{FF2B5EF4-FFF2-40B4-BE49-F238E27FC236}">
                  <a16:creationId xmlns:a16="http://schemas.microsoft.com/office/drawing/2014/main" id="{61D1F449-403D-D4F4-34E2-8124E84180B4}"/>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69;p24">
              <a:extLst>
                <a:ext uri="{FF2B5EF4-FFF2-40B4-BE49-F238E27FC236}">
                  <a16:creationId xmlns:a16="http://schemas.microsoft.com/office/drawing/2014/main" id="{B064810B-DF93-7BFD-D46D-AB4BF55EFC10}"/>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0;p24">
              <a:extLst>
                <a:ext uri="{FF2B5EF4-FFF2-40B4-BE49-F238E27FC236}">
                  <a16:creationId xmlns:a16="http://schemas.microsoft.com/office/drawing/2014/main" id="{CDF7FE03-A386-5DFC-C534-FDC3C6100081}"/>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1;p24">
              <a:extLst>
                <a:ext uri="{FF2B5EF4-FFF2-40B4-BE49-F238E27FC236}">
                  <a16:creationId xmlns:a16="http://schemas.microsoft.com/office/drawing/2014/main" id="{C6FB0577-6A1C-DF86-3270-510A61E962A7}"/>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2;p24">
              <a:extLst>
                <a:ext uri="{FF2B5EF4-FFF2-40B4-BE49-F238E27FC236}">
                  <a16:creationId xmlns:a16="http://schemas.microsoft.com/office/drawing/2014/main" id="{C8693938-D07D-B57F-C0E9-3BC63701C1B4}"/>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3;p24">
              <a:extLst>
                <a:ext uri="{FF2B5EF4-FFF2-40B4-BE49-F238E27FC236}">
                  <a16:creationId xmlns:a16="http://schemas.microsoft.com/office/drawing/2014/main" id="{1E050C95-4C5C-A3EA-1984-1E1ED1BF3611}"/>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74;p24">
              <a:extLst>
                <a:ext uri="{FF2B5EF4-FFF2-40B4-BE49-F238E27FC236}">
                  <a16:creationId xmlns:a16="http://schemas.microsoft.com/office/drawing/2014/main" id="{34A11880-4DAC-14BD-4528-896F72709005}"/>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75;p24">
              <a:extLst>
                <a:ext uri="{FF2B5EF4-FFF2-40B4-BE49-F238E27FC236}">
                  <a16:creationId xmlns:a16="http://schemas.microsoft.com/office/drawing/2014/main" id="{41F65D09-4DFB-DEB9-C4EC-875B76BC0374}"/>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382;p38">
            <a:extLst>
              <a:ext uri="{FF2B5EF4-FFF2-40B4-BE49-F238E27FC236}">
                <a16:creationId xmlns:a16="http://schemas.microsoft.com/office/drawing/2014/main" id="{81AEA928-70CA-1C82-98D7-1D3D1E773543}"/>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2;p38">
            <a:extLst>
              <a:ext uri="{FF2B5EF4-FFF2-40B4-BE49-F238E27FC236}">
                <a16:creationId xmlns:a16="http://schemas.microsoft.com/office/drawing/2014/main" id="{FA5A81E3-0245-67A4-2502-810B04B89696}"/>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2;p38">
            <a:extLst>
              <a:ext uri="{FF2B5EF4-FFF2-40B4-BE49-F238E27FC236}">
                <a16:creationId xmlns:a16="http://schemas.microsoft.com/office/drawing/2014/main" id="{42335CD6-8C05-F968-4926-B9629AAA6ECA}"/>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9E4B3C16-6AEE-99F6-4170-D902E46FC0F6}"/>
              </a:ext>
            </a:extLst>
          </p:cNvPr>
          <p:cNvSpPr/>
          <p:nvPr/>
        </p:nvSpPr>
        <p:spPr>
          <a:xfrm>
            <a:off x="219964" y="179293"/>
            <a:ext cx="1482903"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Overview of </a:t>
            </a:r>
            <a:r>
              <a:rPr lang="en-US" sz="1100" b="1" err="1">
                <a:solidFill>
                  <a:schemeClr val="accent5"/>
                </a:solidFill>
              </a:rPr>
              <a:t>IRL</a:t>
            </a:r>
            <a:endParaRPr lang="en-US" sz="1100" b="1">
              <a:solidFill>
                <a:schemeClr val="accent5"/>
              </a:solidFill>
            </a:endParaRPr>
          </a:p>
        </p:txBody>
      </p:sp>
      <p:pic>
        <p:nvPicPr>
          <p:cNvPr id="5" name="Hình ảnh 4" descr="Ảnh có chứa Đồ họa, ảnh chụp màn hình, phim hoạt hình, thiết kế đồ họa&#10;&#10;Mô tả được tạo tự động">
            <a:extLst>
              <a:ext uri="{FF2B5EF4-FFF2-40B4-BE49-F238E27FC236}">
                <a16:creationId xmlns:a16="http://schemas.microsoft.com/office/drawing/2014/main" id="{8DFDB1EF-66CC-22EF-1D47-2A2A7272B29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6700"/>
                    </a14:imgEffect>
                    <a14:imgEffect>
                      <a14:saturation sat="66000"/>
                    </a14:imgEffect>
                  </a14:imgLayer>
                </a14:imgProps>
              </a:ext>
            </a:extLst>
          </a:blip>
          <a:stretch>
            <a:fillRect/>
          </a:stretch>
        </p:blipFill>
        <p:spPr>
          <a:xfrm>
            <a:off x="5370467" y="1885859"/>
            <a:ext cx="3302000" cy="2056140"/>
          </a:xfrm>
          <a:prstGeom prst="rect">
            <a:avLst/>
          </a:prstGeom>
          <a:effectLst>
            <a:softEdge rad="12700"/>
          </a:effectLst>
        </p:spPr>
      </p:pic>
      <p:sp>
        <p:nvSpPr>
          <p:cNvPr id="3" name="Chỗ dành sẵn cho Số hiệu Bản chiếu 4">
            <a:extLst>
              <a:ext uri="{FF2B5EF4-FFF2-40B4-BE49-F238E27FC236}">
                <a16:creationId xmlns:a16="http://schemas.microsoft.com/office/drawing/2014/main" id="{24DCFA04-8E55-A3A0-B563-9255CD0ED90D}"/>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4</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4294211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B2C3CDD8-6EEF-FA51-8E3B-A3FB1B2EEFAB}"/>
            </a:ext>
          </a:extLst>
        </p:cNvPr>
        <p:cNvGrpSpPr/>
        <p:nvPr/>
      </p:nvGrpSpPr>
      <p:grpSpPr>
        <a:xfrm>
          <a:off x="0" y="0"/>
          <a:ext cx="0" cy="0"/>
          <a:chOff x="0" y="0"/>
          <a:chExt cx="0" cy="0"/>
        </a:xfrm>
      </p:grpSpPr>
      <p:sp>
        <p:nvSpPr>
          <p:cNvPr id="201" name="Google Shape;201;p23">
            <a:extLst>
              <a:ext uri="{FF2B5EF4-FFF2-40B4-BE49-F238E27FC236}">
                <a16:creationId xmlns:a16="http://schemas.microsoft.com/office/drawing/2014/main" id="{1E4A3346-0DDA-A929-41D1-2A7FAE44E731}"/>
              </a:ext>
            </a:extLst>
          </p:cNvPr>
          <p:cNvSpPr txBox="1">
            <a:spLocks noGrp="1"/>
          </p:cNvSpPr>
          <p:nvPr>
            <p:ph type="title"/>
          </p:nvPr>
        </p:nvSpPr>
        <p:spPr>
          <a:xfrm>
            <a:off x="666649" y="584721"/>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Why is </a:t>
            </a:r>
            <a:r>
              <a:rPr lang="en-US" sz="3200" err="1"/>
              <a:t>IRL</a:t>
            </a:r>
            <a:r>
              <a:rPr lang="en-US" sz="3200"/>
              <a:t> needed?</a:t>
            </a:r>
          </a:p>
        </p:txBody>
      </p:sp>
      <p:sp>
        <p:nvSpPr>
          <p:cNvPr id="4" name="Hộp Văn bản 3">
            <a:extLst>
              <a:ext uri="{FF2B5EF4-FFF2-40B4-BE49-F238E27FC236}">
                <a16:creationId xmlns:a16="http://schemas.microsoft.com/office/drawing/2014/main" id="{65D2DB5B-AAE2-DF21-6AA4-B04840BEBB1B}"/>
              </a:ext>
            </a:extLst>
          </p:cNvPr>
          <p:cNvSpPr txBox="1"/>
          <p:nvPr/>
        </p:nvSpPr>
        <p:spPr>
          <a:xfrm>
            <a:off x="703522" y="1949603"/>
            <a:ext cx="4510454" cy="1815882"/>
          </a:xfrm>
          <a:prstGeom prst="rect">
            <a:avLst/>
          </a:prstGeom>
          <a:noFill/>
        </p:spPr>
        <p:txBody>
          <a:bodyPr wrap="square">
            <a:spAutoFit/>
          </a:bodyPr>
          <a:lstStyle/>
          <a:p>
            <a:pPr>
              <a:spcAft>
                <a:spcPts val="900"/>
              </a:spcAft>
            </a:pPr>
            <a:r>
              <a:rPr lang="en-US">
                <a:latin typeface="Golos Text" panose="020B0604020202020204" charset="0"/>
                <a:cs typeface="Golos Text" panose="020B0604020202020204" charset="0"/>
              </a:rPr>
              <a:t>Humans excel at subjective tasks, such as autonomous driving, interpreting emotional states in communication,... For machines to perform these tasks, they need to infer the hidden reward functions that humans use to make decisions. However, these reward functions are often poorly defined, especially in complex scenarios, making traditional reinforcement learning impractical.</a:t>
            </a:r>
          </a:p>
        </p:txBody>
      </p:sp>
      <p:grpSp>
        <p:nvGrpSpPr>
          <p:cNvPr id="6" name="Google Shape;210;p24">
            <a:extLst>
              <a:ext uri="{FF2B5EF4-FFF2-40B4-BE49-F238E27FC236}">
                <a16:creationId xmlns:a16="http://schemas.microsoft.com/office/drawing/2014/main" id="{7D6C2996-3642-F94F-AC1F-FCDB3D996BF2}"/>
              </a:ext>
            </a:extLst>
          </p:cNvPr>
          <p:cNvGrpSpPr/>
          <p:nvPr/>
        </p:nvGrpSpPr>
        <p:grpSpPr>
          <a:xfrm flipH="1">
            <a:off x="9450513" y="914389"/>
            <a:ext cx="3706695" cy="2550084"/>
            <a:chOff x="4388650" y="2224200"/>
            <a:chExt cx="1707525" cy="1174775"/>
          </a:xfrm>
        </p:grpSpPr>
        <p:sp>
          <p:nvSpPr>
            <p:cNvPr id="7" name="Google Shape;211;p24">
              <a:extLst>
                <a:ext uri="{FF2B5EF4-FFF2-40B4-BE49-F238E27FC236}">
                  <a16:creationId xmlns:a16="http://schemas.microsoft.com/office/drawing/2014/main" id="{C2791B97-C2DD-6D54-36A1-C72D9366D54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p24">
              <a:extLst>
                <a:ext uri="{FF2B5EF4-FFF2-40B4-BE49-F238E27FC236}">
                  <a16:creationId xmlns:a16="http://schemas.microsoft.com/office/drawing/2014/main" id="{8B9E581F-96C3-618A-D046-696A99F2645A}"/>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p24">
              <a:extLst>
                <a:ext uri="{FF2B5EF4-FFF2-40B4-BE49-F238E27FC236}">
                  <a16:creationId xmlns:a16="http://schemas.microsoft.com/office/drawing/2014/main" id="{9EAF2250-DF72-3688-7BCE-691779F28348}"/>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24">
              <a:extLst>
                <a:ext uri="{FF2B5EF4-FFF2-40B4-BE49-F238E27FC236}">
                  <a16:creationId xmlns:a16="http://schemas.microsoft.com/office/drawing/2014/main" id="{D74EDA27-6552-60F7-6386-0FD320B8409C}"/>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p24">
              <a:extLst>
                <a:ext uri="{FF2B5EF4-FFF2-40B4-BE49-F238E27FC236}">
                  <a16:creationId xmlns:a16="http://schemas.microsoft.com/office/drawing/2014/main" id="{C9548E22-8618-A2E6-5E23-0AFDCB829474}"/>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4">
              <a:extLst>
                <a:ext uri="{FF2B5EF4-FFF2-40B4-BE49-F238E27FC236}">
                  <a16:creationId xmlns:a16="http://schemas.microsoft.com/office/drawing/2014/main" id="{10E595C2-527A-0193-D230-E002C897E306}"/>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p24">
              <a:extLst>
                <a:ext uri="{FF2B5EF4-FFF2-40B4-BE49-F238E27FC236}">
                  <a16:creationId xmlns:a16="http://schemas.microsoft.com/office/drawing/2014/main" id="{59A5142A-F608-84F8-DD10-42F9974340AD}"/>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p24">
              <a:extLst>
                <a:ext uri="{FF2B5EF4-FFF2-40B4-BE49-F238E27FC236}">
                  <a16:creationId xmlns:a16="http://schemas.microsoft.com/office/drawing/2014/main" id="{91D97C64-C065-D5D5-5037-ED8D9750969A}"/>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p24">
              <a:extLst>
                <a:ext uri="{FF2B5EF4-FFF2-40B4-BE49-F238E27FC236}">
                  <a16:creationId xmlns:a16="http://schemas.microsoft.com/office/drawing/2014/main" id="{6E469E3B-E795-B454-4AF4-2748DA022CFD}"/>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p24">
              <a:extLst>
                <a:ext uri="{FF2B5EF4-FFF2-40B4-BE49-F238E27FC236}">
                  <a16:creationId xmlns:a16="http://schemas.microsoft.com/office/drawing/2014/main" id="{D3911494-9CCD-46C9-AC24-89D7AE6CBB81}"/>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p24">
              <a:extLst>
                <a:ext uri="{FF2B5EF4-FFF2-40B4-BE49-F238E27FC236}">
                  <a16:creationId xmlns:a16="http://schemas.microsoft.com/office/drawing/2014/main" id="{9659BED8-2997-2E43-A69C-AE106EC99DC4}"/>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p24">
              <a:extLst>
                <a:ext uri="{FF2B5EF4-FFF2-40B4-BE49-F238E27FC236}">
                  <a16:creationId xmlns:a16="http://schemas.microsoft.com/office/drawing/2014/main" id="{1738AC2C-4BCC-1ACE-43D9-54DE9F4AC906}"/>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p24">
              <a:extLst>
                <a:ext uri="{FF2B5EF4-FFF2-40B4-BE49-F238E27FC236}">
                  <a16:creationId xmlns:a16="http://schemas.microsoft.com/office/drawing/2014/main" id="{294BA164-AD4B-FDD1-1F63-5D1C677C9436}"/>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p24">
              <a:extLst>
                <a:ext uri="{FF2B5EF4-FFF2-40B4-BE49-F238E27FC236}">
                  <a16:creationId xmlns:a16="http://schemas.microsoft.com/office/drawing/2014/main" id="{ED01FFB2-86AF-65A0-477E-2C81F4BA90E0}"/>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p24">
              <a:extLst>
                <a:ext uri="{FF2B5EF4-FFF2-40B4-BE49-F238E27FC236}">
                  <a16:creationId xmlns:a16="http://schemas.microsoft.com/office/drawing/2014/main" id="{8369DA97-8FFA-8A5F-671F-FF06A2186675}"/>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p24">
              <a:extLst>
                <a:ext uri="{FF2B5EF4-FFF2-40B4-BE49-F238E27FC236}">
                  <a16:creationId xmlns:a16="http://schemas.microsoft.com/office/drawing/2014/main" id="{F13A4749-D624-18C1-A76D-BEF4C7EB41D5}"/>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24">
              <a:extLst>
                <a:ext uri="{FF2B5EF4-FFF2-40B4-BE49-F238E27FC236}">
                  <a16:creationId xmlns:a16="http://schemas.microsoft.com/office/drawing/2014/main" id="{94E00FE7-B513-189E-FFA7-1A0B8FCE85C2}"/>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p24">
              <a:extLst>
                <a:ext uri="{FF2B5EF4-FFF2-40B4-BE49-F238E27FC236}">
                  <a16:creationId xmlns:a16="http://schemas.microsoft.com/office/drawing/2014/main" id="{FEE479FE-2B3F-3742-C055-6A944DADB1EA}"/>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p24">
              <a:extLst>
                <a:ext uri="{FF2B5EF4-FFF2-40B4-BE49-F238E27FC236}">
                  <a16:creationId xmlns:a16="http://schemas.microsoft.com/office/drawing/2014/main" id="{E4B98157-F69F-FB44-4ACA-7C297EEF9514}"/>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24">
              <a:extLst>
                <a:ext uri="{FF2B5EF4-FFF2-40B4-BE49-F238E27FC236}">
                  <a16:creationId xmlns:a16="http://schemas.microsoft.com/office/drawing/2014/main" id="{77FE7C9F-1A54-4C29-C452-325AD3AC9491}"/>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24">
              <a:extLst>
                <a:ext uri="{FF2B5EF4-FFF2-40B4-BE49-F238E27FC236}">
                  <a16:creationId xmlns:a16="http://schemas.microsoft.com/office/drawing/2014/main" id="{1808F851-2337-202C-7961-5821EAAC25EA}"/>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24">
              <a:extLst>
                <a:ext uri="{FF2B5EF4-FFF2-40B4-BE49-F238E27FC236}">
                  <a16:creationId xmlns:a16="http://schemas.microsoft.com/office/drawing/2014/main" id="{E4026EE4-CCA5-3081-5418-824E95C58196}"/>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24">
              <a:extLst>
                <a:ext uri="{FF2B5EF4-FFF2-40B4-BE49-F238E27FC236}">
                  <a16:creationId xmlns:a16="http://schemas.microsoft.com/office/drawing/2014/main" id="{59CF9784-B9CC-EBB7-3C01-0AF754040529}"/>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24">
              <a:extLst>
                <a:ext uri="{FF2B5EF4-FFF2-40B4-BE49-F238E27FC236}">
                  <a16:creationId xmlns:a16="http://schemas.microsoft.com/office/drawing/2014/main" id="{60B122CF-C718-4C8B-957C-6AA60B8E0C57}"/>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24">
              <a:extLst>
                <a:ext uri="{FF2B5EF4-FFF2-40B4-BE49-F238E27FC236}">
                  <a16:creationId xmlns:a16="http://schemas.microsoft.com/office/drawing/2014/main" id="{723A9669-143D-4296-B824-E4AAF5D6E200}"/>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24">
              <a:extLst>
                <a:ext uri="{FF2B5EF4-FFF2-40B4-BE49-F238E27FC236}">
                  <a16:creationId xmlns:a16="http://schemas.microsoft.com/office/drawing/2014/main" id="{8F04A307-BB7C-2C06-D100-AD7AD3D848E5}"/>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24">
              <a:extLst>
                <a:ext uri="{FF2B5EF4-FFF2-40B4-BE49-F238E27FC236}">
                  <a16:creationId xmlns:a16="http://schemas.microsoft.com/office/drawing/2014/main" id="{5018730A-908B-74D5-1F8A-813293B83E9B}"/>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24">
              <a:extLst>
                <a:ext uri="{FF2B5EF4-FFF2-40B4-BE49-F238E27FC236}">
                  <a16:creationId xmlns:a16="http://schemas.microsoft.com/office/drawing/2014/main" id="{44051FB2-4AB7-ED5C-E8BA-4E0ED1BAD421}"/>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24">
              <a:extLst>
                <a:ext uri="{FF2B5EF4-FFF2-40B4-BE49-F238E27FC236}">
                  <a16:creationId xmlns:a16="http://schemas.microsoft.com/office/drawing/2014/main" id="{CFF37EB3-D2A1-87DD-FFF1-5779061A90AF}"/>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24">
              <a:extLst>
                <a:ext uri="{FF2B5EF4-FFF2-40B4-BE49-F238E27FC236}">
                  <a16:creationId xmlns:a16="http://schemas.microsoft.com/office/drawing/2014/main" id="{54D1C0E1-27D4-E4F1-8A81-EB4813BBCCC4}"/>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24">
              <a:extLst>
                <a:ext uri="{FF2B5EF4-FFF2-40B4-BE49-F238E27FC236}">
                  <a16:creationId xmlns:a16="http://schemas.microsoft.com/office/drawing/2014/main" id="{4390629A-FA20-E22B-EA76-F7497E760DEC}"/>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4">
              <a:extLst>
                <a:ext uri="{FF2B5EF4-FFF2-40B4-BE49-F238E27FC236}">
                  <a16:creationId xmlns:a16="http://schemas.microsoft.com/office/drawing/2014/main" id="{FB09FA96-C866-489C-0316-22A879C8CD67}"/>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24">
              <a:extLst>
                <a:ext uri="{FF2B5EF4-FFF2-40B4-BE49-F238E27FC236}">
                  <a16:creationId xmlns:a16="http://schemas.microsoft.com/office/drawing/2014/main" id="{5624FCAE-7FA6-2850-83CF-8D5A19E5DEB8}"/>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24">
              <a:extLst>
                <a:ext uri="{FF2B5EF4-FFF2-40B4-BE49-F238E27FC236}">
                  <a16:creationId xmlns:a16="http://schemas.microsoft.com/office/drawing/2014/main" id="{C7F48C00-A804-3C9D-6174-3B68BF73D58E}"/>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24">
              <a:extLst>
                <a:ext uri="{FF2B5EF4-FFF2-40B4-BE49-F238E27FC236}">
                  <a16:creationId xmlns:a16="http://schemas.microsoft.com/office/drawing/2014/main" id="{39666313-B3D7-6ECF-0965-CB575D63FCD7}"/>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24">
              <a:extLst>
                <a:ext uri="{FF2B5EF4-FFF2-40B4-BE49-F238E27FC236}">
                  <a16:creationId xmlns:a16="http://schemas.microsoft.com/office/drawing/2014/main" id="{D2887DBA-98F1-0839-37A4-AFDC2360E784}"/>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24">
              <a:extLst>
                <a:ext uri="{FF2B5EF4-FFF2-40B4-BE49-F238E27FC236}">
                  <a16:creationId xmlns:a16="http://schemas.microsoft.com/office/drawing/2014/main" id="{B388CDB0-0C26-77C2-CC2C-A96A9BA33C7C}"/>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24">
              <a:extLst>
                <a:ext uri="{FF2B5EF4-FFF2-40B4-BE49-F238E27FC236}">
                  <a16:creationId xmlns:a16="http://schemas.microsoft.com/office/drawing/2014/main" id="{CECC1881-24FF-821E-4E31-4B9FEFE8FADB}"/>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24">
              <a:extLst>
                <a:ext uri="{FF2B5EF4-FFF2-40B4-BE49-F238E27FC236}">
                  <a16:creationId xmlns:a16="http://schemas.microsoft.com/office/drawing/2014/main" id="{0EE83F50-EA9D-EE30-9DE2-1D4D47A3E449}"/>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24">
              <a:extLst>
                <a:ext uri="{FF2B5EF4-FFF2-40B4-BE49-F238E27FC236}">
                  <a16:creationId xmlns:a16="http://schemas.microsoft.com/office/drawing/2014/main" id="{6FCE41EF-9682-C031-BDE1-5FDB2DCDFA79}"/>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24">
              <a:extLst>
                <a:ext uri="{FF2B5EF4-FFF2-40B4-BE49-F238E27FC236}">
                  <a16:creationId xmlns:a16="http://schemas.microsoft.com/office/drawing/2014/main" id="{AD886A6F-ECA6-73A8-A533-6C194D5F928C}"/>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4">
              <a:extLst>
                <a:ext uri="{FF2B5EF4-FFF2-40B4-BE49-F238E27FC236}">
                  <a16:creationId xmlns:a16="http://schemas.microsoft.com/office/drawing/2014/main" id="{2B6992FF-FC32-FA0C-B23D-B1EA906BE324}"/>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24">
              <a:extLst>
                <a:ext uri="{FF2B5EF4-FFF2-40B4-BE49-F238E27FC236}">
                  <a16:creationId xmlns:a16="http://schemas.microsoft.com/office/drawing/2014/main" id="{654AC4EE-C031-7FD0-3286-E807508E7DB8}"/>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24">
              <a:extLst>
                <a:ext uri="{FF2B5EF4-FFF2-40B4-BE49-F238E27FC236}">
                  <a16:creationId xmlns:a16="http://schemas.microsoft.com/office/drawing/2014/main" id="{624B3935-03AE-E669-5B39-1BFDCB76C236}"/>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24">
              <a:extLst>
                <a:ext uri="{FF2B5EF4-FFF2-40B4-BE49-F238E27FC236}">
                  <a16:creationId xmlns:a16="http://schemas.microsoft.com/office/drawing/2014/main" id="{0643A5CE-4AD5-044D-832A-47D0FA7D1927}"/>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24">
              <a:extLst>
                <a:ext uri="{FF2B5EF4-FFF2-40B4-BE49-F238E27FC236}">
                  <a16:creationId xmlns:a16="http://schemas.microsoft.com/office/drawing/2014/main" id="{5256E09B-1F35-4908-6DD5-2CB0A9C2EB70}"/>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24">
              <a:extLst>
                <a:ext uri="{FF2B5EF4-FFF2-40B4-BE49-F238E27FC236}">
                  <a16:creationId xmlns:a16="http://schemas.microsoft.com/office/drawing/2014/main" id="{57937C58-5C6B-DD49-1CED-2A9952B99352}"/>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24">
              <a:extLst>
                <a:ext uri="{FF2B5EF4-FFF2-40B4-BE49-F238E27FC236}">
                  <a16:creationId xmlns:a16="http://schemas.microsoft.com/office/drawing/2014/main" id="{6A0A834D-88E1-AD7B-3A32-71F9D066B42B}"/>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24">
              <a:extLst>
                <a:ext uri="{FF2B5EF4-FFF2-40B4-BE49-F238E27FC236}">
                  <a16:creationId xmlns:a16="http://schemas.microsoft.com/office/drawing/2014/main" id="{241E33A9-7F75-7360-A53F-C5D8B4C397F4}"/>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24">
              <a:extLst>
                <a:ext uri="{FF2B5EF4-FFF2-40B4-BE49-F238E27FC236}">
                  <a16:creationId xmlns:a16="http://schemas.microsoft.com/office/drawing/2014/main" id="{AED1891F-C6BF-BC9D-3DCE-E661BE4997C4}"/>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24">
              <a:extLst>
                <a:ext uri="{FF2B5EF4-FFF2-40B4-BE49-F238E27FC236}">
                  <a16:creationId xmlns:a16="http://schemas.microsoft.com/office/drawing/2014/main" id="{E029F65B-3D69-D642-EA09-A413A363C57C}"/>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24">
              <a:extLst>
                <a:ext uri="{FF2B5EF4-FFF2-40B4-BE49-F238E27FC236}">
                  <a16:creationId xmlns:a16="http://schemas.microsoft.com/office/drawing/2014/main" id="{0DC71606-A970-8CD4-9ACD-EBB2C9FAEF40}"/>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24">
              <a:extLst>
                <a:ext uri="{FF2B5EF4-FFF2-40B4-BE49-F238E27FC236}">
                  <a16:creationId xmlns:a16="http://schemas.microsoft.com/office/drawing/2014/main" id="{A317CC76-18AF-0A00-0579-1EC43B449A2E}"/>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24">
              <a:extLst>
                <a:ext uri="{FF2B5EF4-FFF2-40B4-BE49-F238E27FC236}">
                  <a16:creationId xmlns:a16="http://schemas.microsoft.com/office/drawing/2014/main" id="{7B3A2799-5C86-5C49-1013-DE7C20705A11}"/>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24">
              <a:extLst>
                <a:ext uri="{FF2B5EF4-FFF2-40B4-BE49-F238E27FC236}">
                  <a16:creationId xmlns:a16="http://schemas.microsoft.com/office/drawing/2014/main" id="{35BE9A44-4A05-783A-4E47-DEF6DAC9C7AE}"/>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24">
              <a:extLst>
                <a:ext uri="{FF2B5EF4-FFF2-40B4-BE49-F238E27FC236}">
                  <a16:creationId xmlns:a16="http://schemas.microsoft.com/office/drawing/2014/main" id="{78FADAF9-3BE0-2812-4C4B-4F39BDBBD399}"/>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24">
              <a:extLst>
                <a:ext uri="{FF2B5EF4-FFF2-40B4-BE49-F238E27FC236}">
                  <a16:creationId xmlns:a16="http://schemas.microsoft.com/office/drawing/2014/main" id="{E548D838-4797-9F91-2260-90459612B04A}"/>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68;p24">
              <a:extLst>
                <a:ext uri="{FF2B5EF4-FFF2-40B4-BE49-F238E27FC236}">
                  <a16:creationId xmlns:a16="http://schemas.microsoft.com/office/drawing/2014/main" id="{3B02A2BD-F43F-B251-8E88-327B06790609}"/>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69;p24">
              <a:extLst>
                <a:ext uri="{FF2B5EF4-FFF2-40B4-BE49-F238E27FC236}">
                  <a16:creationId xmlns:a16="http://schemas.microsoft.com/office/drawing/2014/main" id="{4BC7FAAB-AAA7-B0D2-4AB1-E35E8682909D}"/>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0;p24">
              <a:extLst>
                <a:ext uri="{FF2B5EF4-FFF2-40B4-BE49-F238E27FC236}">
                  <a16:creationId xmlns:a16="http://schemas.microsoft.com/office/drawing/2014/main" id="{021C0A14-2095-BE95-0F07-2FEF91A8E5F8}"/>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1;p24">
              <a:extLst>
                <a:ext uri="{FF2B5EF4-FFF2-40B4-BE49-F238E27FC236}">
                  <a16:creationId xmlns:a16="http://schemas.microsoft.com/office/drawing/2014/main" id="{45CEF000-EB06-47E2-3F53-6EF4C57D1A97}"/>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2;p24">
              <a:extLst>
                <a:ext uri="{FF2B5EF4-FFF2-40B4-BE49-F238E27FC236}">
                  <a16:creationId xmlns:a16="http://schemas.microsoft.com/office/drawing/2014/main" id="{01CD82C8-5CFA-710B-E50D-3AE5D3EF7BF0}"/>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3;p24">
              <a:extLst>
                <a:ext uri="{FF2B5EF4-FFF2-40B4-BE49-F238E27FC236}">
                  <a16:creationId xmlns:a16="http://schemas.microsoft.com/office/drawing/2014/main" id="{199549A6-FE97-A17B-CEC1-9E8C63754B5A}"/>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74;p24">
              <a:extLst>
                <a:ext uri="{FF2B5EF4-FFF2-40B4-BE49-F238E27FC236}">
                  <a16:creationId xmlns:a16="http://schemas.microsoft.com/office/drawing/2014/main" id="{53E41622-8224-8CEE-F847-5E71F7601BB8}"/>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75;p24">
              <a:extLst>
                <a:ext uri="{FF2B5EF4-FFF2-40B4-BE49-F238E27FC236}">
                  <a16:creationId xmlns:a16="http://schemas.microsoft.com/office/drawing/2014/main" id="{6A407C78-89F2-5A5F-D386-866609C71DE9}"/>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382;p38">
            <a:extLst>
              <a:ext uri="{FF2B5EF4-FFF2-40B4-BE49-F238E27FC236}">
                <a16:creationId xmlns:a16="http://schemas.microsoft.com/office/drawing/2014/main" id="{7C2E1534-7908-8ABE-67B1-8EC2D2103384}"/>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2;p38">
            <a:extLst>
              <a:ext uri="{FF2B5EF4-FFF2-40B4-BE49-F238E27FC236}">
                <a16:creationId xmlns:a16="http://schemas.microsoft.com/office/drawing/2014/main" id="{BE869CFE-6EED-28DA-7112-5835E5924D68}"/>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2;p38">
            <a:extLst>
              <a:ext uri="{FF2B5EF4-FFF2-40B4-BE49-F238E27FC236}">
                <a16:creationId xmlns:a16="http://schemas.microsoft.com/office/drawing/2014/main" id="{84D6AFD4-71C3-D072-3C94-95BE2E334A5B}"/>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77987375-85EA-300A-59EB-3E22E34A901C}"/>
              </a:ext>
            </a:extLst>
          </p:cNvPr>
          <p:cNvSpPr/>
          <p:nvPr/>
        </p:nvSpPr>
        <p:spPr>
          <a:xfrm>
            <a:off x="219964" y="179293"/>
            <a:ext cx="1482903"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Overview of </a:t>
            </a:r>
            <a:r>
              <a:rPr lang="en-US" sz="1100" b="1" err="1">
                <a:solidFill>
                  <a:schemeClr val="accent5"/>
                </a:solidFill>
              </a:rPr>
              <a:t>IRL</a:t>
            </a:r>
            <a:endParaRPr lang="en-US" sz="1100" b="1">
              <a:solidFill>
                <a:schemeClr val="accent5"/>
              </a:solidFill>
            </a:endParaRPr>
          </a:p>
        </p:txBody>
      </p:sp>
      <p:pic>
        <p:nvPicPr>
          <p:cNvPr id="202" name="Hình ảnh 201" descr="Ảnh có chứa Tác phẩm nghệ thuật của trẻ con, hình vẽ, hình mẫu, phim hoạt hình&#10;&#10;Mô tả được tạo tự động">
            <a:extLst>
              <a:ext uri="{FF2B5EF4-FFF2-40B4-BE49-F238E27FC236}">
                <a16:creationId xmlns:a16="http://schemas.microsoft.com/office/drawing/2014/main" id="{635C8045-4402-4240-6713-DF08AAECA2BB}"/>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5785764" y="1571669"/>
            <a:ext cx="2571750" cy="2571750"/>
          </a:xfrm>
          <a:prstGeom prst="rect">
            <a:avLst/>
          </a:prstGeom>
        </p:spPr>
      </p:pic>
      <p:sp>
        <p:nvSpPr>
          <p:cNvPr id="3" name="Chỗ dành sẵn cho Số hiệu Bản chiếu 4">
            <a:extLst>
              <a:ext uri="{FF2B5EF4-FFF2-40B4-BE49-F238E27FC236}">
                <a16:creationId xmlns:a16="http://schemas.microsoft.com/office/drawing/2014/main" id="{705C3686-B05A-019A-9794-F62C2B794A0E}"/>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5</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2540629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666649" y="584721"/>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Inputs and Outputs</a:t>
            </a:r>
          </a:p>
        </p:txBody>
      </p:sp>
      <p:sp>
        <p:nvSpPr>
          <p:cNvPr id="4" name="Hộp Văn bản 3">
            <a:extLst>
              <a:ext uri="{FF2B5EF4-FFF2-40B4-BE49-F238E27FC236}">
                <a16:creationId xmlns:a16="http://schemas.microsoft.com/office/drawing/2014/main" id="{7ECEAAE2-A659-2B61-8A7D-F96406251894}"/>
              </a:ext>
            </a:extLst>
          </p:cNvPr>
          <p:cNvSpPr txBox="1"/>
          <p:nvPr/>
        </p:nvSpPr>
        <p:spPr>
          <a:xfrm>
            <a:off x="674076" y="1909181"/>
            <a:ext cx="4236325" cy="1538883"/>
          </a:xfrm>
          <a:prstGeom prst="rect">
            <a:avLst/>
          </a:prstGeom>
          <a:noFill/>
        </p:spPr>
        <p:txBody>
          <a:bodyPr wrap="square">
            <a:spAutoFit/>
          </a:bodyPr>
          <a:lstStyle/>
          <a:p>
            <a:r>
              <a:rPr lang="en-US" b="1">
                <a:latin typeface="+mj-lt"/>
              </a:rPr>
              <a:t>Input:</a:t>
            </a:r>
          </a:p>
          <a:p>
            <a:pPr marL="285750" indent="-285750">
              <a:buFont typeface="Arial" panose="020B0604020202020204" pitchFamily="34" charset="0"/>
              <a:buChar char="•"/>
            </a:pPr>
            <a:r>
              <a:rPr lang="en-US">
                <a:latin typeface="Golos Text" panose="020B0604020202020204" charset="0"/>
                <a:cs typeface="Golos Text" panose="020B0604020202020204" charset="0"/>
              </a:rPr>
              <a:t>Observed agent behavior.</a:t>
            </a:r>
          </a:p>
          <a:p>
            <a:pPr marL="285750" indent="-285750">
              <a:spcAft>
                <a:spcPts val="1200"/>
              </a:spcAft>
              <a:buFont typeface="Arial" panose="020B0604020202020204" pitchFamily="34" charset="0"/>
              <a:buChar char="•"/>
            </a:pPr>
            <a:r>
              <a:rPr lang="en-US">
                <a:latin typeface="Golos Text" panose="020B0604020202020204" charset="0"/>
                <a:cs typeface="Golos Text" panose="020B0604020202020204" charset="0"/>
              </a:rPr>
              <a:t>(Optional) Sensory inputs and environment model. </a:t>
            </a:r>
          </a:p>
          <a:p>
            <a:r>
              <a:rPr lang="en-US" b="1">
                <a:latin typeface="+mj-lt"/>
                <a:cs typeface="Golos Text" panose="020B0604020202020204" charset="0"/>
              </a:rPr>
              <a:t>Output:</a:t>
            </a:r>
          </a:p>
          <a:p>
            <a:pPr marL="285750" indent="-285750">
              <a:buFont typeface="Arial" panose="020B0604020202020204" pitchFamily="34" charset="0"/>
              <a:buChar char="•"/>
            </a:pPr>
            <a:r>
              <a:rPr lang="en-US">
                <a:latin typeface="Golos Text" panose="020B0604020202020204" charset="0"/>
                <a:cs typeface="Golos Text" panose="020B0604020202020204" charset="0"/>
              </a:rPr>
              <a:t>The optimized reward function.</a:t>
            </a:r>
          </a:p>
        </p:txBody>
      </p:sp>
      <p:grpSp>
        <p:nvGrpSpPr>
          <p:cNvPr id="6" name="Google Shape;210;p24">
            <a:extLst>
              <a:ext uri="{FF2B5EF4-FFF2-40B4-BE49-F238E27FC236}">
                <a16:creationId xmlns:a16="http://schemas.microsoft.com/office/drawing/2014/main" id="{C7285F33-554F-BA94-B993-1A1A0FDA9A4E}"/>
              </a:ext>
            </a:extLst>
          </p:cNvPr>
          <p:cNvGrpSpPr/>
          <p:nvPr/>
        </p:nvGrpSpPr>
        <p:grpSpPr>
          <a:xfrm flipH="1">
            <a:off x="9450513" y="914389"/>
            <a:ext cx="3706695" cy="2550084"/>
            <a:chOff x="4388650" y="2224200"/>
            <a:chExt cx="1707525" cy="1174775"/>
          </a:xfrm>
        </p:grpSpPr>
        <p:sp>
          <p:nvSpPr>
            <p:cNvPr id="7" name="Google Shape;211;p24">
              <a:extLst>
                <a:ext uri="{FF2B5EF4-FFF2-40B4-BE49-F238E27FC236}">
                  <a16:creationId xmlns:a16="http://schemas.microsoft.com/office/drawing/2014/main" id="{2C9A968E-5903-C9D6-62E7-DA403A1821DA}"/>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p24">
              <a:extLst>
                <a:ext uri="{FF2B5EF4-FFF2-40B4-BE49-F238E27FC236}">
                  <a16:creationId xmlns:a16="http://schemas.microsoft.com/office/drawing/2014/main" id="{EC25425A-B7E4-3642-DFF1-EFCF07ACF883}"/>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p24">
              <a:extLst>
                <a:ext uri="{FF2B5EF4-FFF2-40B4-BE49-F238E27FC236}">
                  <a16:creationId xmlns:a16="http://schemas.microsoft.com/office/drawing/2014/main" id="{A331E1F7-9526-72C1-27E5-63D8C18ABD11}"/>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4;p24">
              <a:extLst>
                <a:ext uri="{FF2B5EF4-FFF2-40B4-BE49-F238E27FC236}">
                  <a16:creationId xmlns:a16="http://schemas.microsoft.com/office/drawing/2014/main" id="{C121284E-D9B3-A5C6-CE20-C842D0BA781F}"/>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p24">
              <a:extLst>
                <a:ext uri="{FF2B5EF4-FFF2-40B4-BE49-F238E27FC236}">
                  <a16:creationId xmlns:a16="http://schemas.microsoft.com/office/drawing/2014/main" id="{A1E18019-90E8-638F-C37E-5D97AF26BF9F}"/>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p24">
              <a:extLst>
                <a:ext uri="{FF2B5EF4-FFF2-40B4-BE49-F238E27FC236}">
                  <a16:creationId xmlns:a16="http://schemas.microsoft.com/office/drawing/2014/main" id="{368D1FA8-DA96-B586-6F30-9E9288A14414}"/>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p24">
              <a:extLst>
                <a:ext uri="{FF2B5EF4-FFF2-40B4-BE49-F238E27FC236}">
                  <a16:creationId xmlns:a16="http://schemas.microsoft.com/office/drawing/2014/main" id="{F49C49CA-79AA-C638-DDCE-F3FE48BE8193}"/>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p24">
              <a:extLst>
                <a:ext uri="{FF2B5EF4-FFF2-40B4-BE49-F238E27FC236}">
                  <a16:creationId xmlns:a16="http://schemas.microsoft.com/office/drawing/2014/main" id="{7021CC64-7C49-FF1E-0ED8-E1DCBC466C02}"/>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p24">
              <a:extLst>
                <a:ext uri="{FF2B5EF4-FFF2-40B4-BE49-F238E27FC236}">
                  <a16:creationId xmlns:a16="http://schemas.microsoft.com/office/drawing/2014/main" id="{C6F1DF73-D419-7052-9B6E-0EEB9E2896EE}"/>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0;p24">
              <a:extLst>
                <a:ext uri="{FF2B5EF4-FFF2-40B4-BE49-F238E27FC236}">
                  <a16:creationId xmlns:a16="http://schemas.microsoft.com/office/drawing/2014/main" id="{F5C2740E-3985-5772-6D9D-29F11EDCD145}"/>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p24">
              <a:extLst>
                <a:ext uri="{FF2B5EF4-FFF2-40B4-BE49-F238E27FC236}">
                  <a16:creationId xmlns:a16="http://schemas.microsoft.com/office/drawing/2014/main" id="{EDA734C3-E022-FA5A-5C44-6A930E31A5AF}"/>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p24">
              <a:extLst>
                <a:ext uri="{FF2B5EF4-FFF2-40B4-BE49-F238E27FC236}">
                  <a16:creationId xmlns:a16="http://schemas.microsoft.com/office/drawing/2014/main" id="{E02BECAA-135D-4903-2067-131B2B59873C}"/>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p24">
              <a:extLst>
                <a:ext uri="{FF2B5EF4-FFF2-40B4-BE49-F238E27FC236}">
                  <a16:creationId xmlns:a16="http://schemas.microsoft.com/office/drawing/2014/main" id="{7CEB9322-8E99-63AA-5341-DCEC4DDC10C8}"/>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p24">
              <a:extLst>
                <a:ext uri="{FF2B5EF4-FFF2-40B4-BE49-F238E27FC236}">
                  <a16:creationId xmlns:a16="http://schemas.microsoft.com/office/drawing/2014/main" id="{C35804B8-AECB-7130-4CF1-D20DF442AE17}"/>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p24">
              <a:extLst>
                <a:ext uri="{FF2B5EF4-FFF2-40B4-BE49-F238E27FC236}">
                  <a16:creationId xmlns:a16="http://schemas.microsoft.com/office/drawing/2014/main" id="{90E5112C-6D08-E83E-07FF-BF3CF6ADEF5D}"/>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p24">
              <a:extLst>
                <a:ext uri="{FF2B5EF4-FFF2-40B4-BE49-F238E27FC236}">
                  <a16:creationId xmlns:a16="http://schemas.microsoft.com/office/drawing/2014/main" id="{6DD46351-AD37-9294-E17E-2550391B48C5}"/>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7;p24">
              <a:extLst>
                <a:ext uri="{FF2B5EF4-FFF2-40B4-BE49-F238E27FC236}">
                  <a16:creationId xmlns:a16="http://schemas.microsoft.com/office/drawing/2014/main" id="{09836472-23CC-37BB-84FB-357852AB6FAD}"/>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p24">
              <a:extLst>
                <a:ext uri="{FF2B5EF4-FFF2-40B4-BE49-F238E27FC236}">
                  <a16:creationId xmlns:a16="http://schemas.microsoft.com/office/drawing/2014/main" id="{CA654365-39B5-E4CE-00FE-91CDB2880D0E}"/>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p24">
              <a:extLst>
                <a:ext uri="{FF2B5EF4-FFF2-40B4-BE49-F238E27FC236}">
                  <a16:creationId xmlns:a16="http://schemas.microsoft.com/office/drawing/2014/main" id="{3B6C2D24-3E6B-593C-5E1A-E553643FFACA}"/>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p24">
              <a:extLst>
                <a:ext uri="{FF2B5EF4-FFF2-40B4-BE49-F238E27FC236}">
                  <a16:creationId xmlns:a16="http://schemas.microsoft.com/office/drawing/2014/main" id="{1B8B2FC9-3DB9-E5C1-0D65-F8A7A4B0553F}"/>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1;p24">
              <a:extLst>
                <a:ext uri="{FF2B5EF4-FFF2-40B4-BE49-F238E27FC236}">
                  <a16:creationId xmlns:a16="http://schemas.microsoft.com/office/drawing/2014/main" id="{3134703C-49C1-0B3C-A10F-AD245E3DB9B3}"/>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2;p24">
              <a:extLst>
                <a:ext uri="{FF2B5EF4-FFF2-40B4-BE49-F238E27FC236}">
                  <a16:creationId xmlns:a16="http://schemas.microsoft.com/office/drawing/2014/main" id="{DB7265B3-E3C7-348D-9A04-AFDB79FB731F}"/>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p24">
              <a:extLst>
                <a:ext uri="{FF2B5EF4-FFF2-40B4-BE49-F238E27FC236}">
                  <a16:creationId xmlns:a16="http://schemas.microsoft.com/office/drawing/2014/main" id="{D17D99DB-7388-6D6C-EAB1-EBA7BB0CCD72}"/>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p24">
              <a:extLst>
                <a:ext uri="{FF2B5EF4-FFF2-40B4-BE49-F238E27FC236}">
                  <a16:creationId xmlns:a16="http://schemas.microsoft.com/office/drawing/2014/main" id="{656942B6-ACCE-0D39-EE43-FB47119DF399}"/>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p24">
              <a:extLst>
                <a:ext uri="{FF2B5EF4-FFF2-40B4-BE49-F238E27FC236}">
                  <a16:creationId xmlns:a16="http://schemas.microsoft.com/office/drawing/2014/main" id="{5A17C0B8-7B50-82DF-8D99-6F39167805FD}"/>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p24">
              <a:extLst>
                <a:ext uri="{FF2B5EF4-FFF2-40B4-BE49-F238E27FC236}">
                  <a16:creationId xmlns:a16="http://schemas.microsoft.com/office/drawing/2014/main" id="{589EB044-9594-C792-2333-C863C22A2A2B}"/>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7;p24">
              <a:extLst>
                <a:ext uri="{FF2B5EF4-FFF2-40B4-BE49-F238E27FC236}">
                  <a16:creationId xmlns:a16="http://schemas.microsoft.com/office/drawing/2014/main" id="{5275B9CF-8997-91C2-409A-F21DBE9E7E9C}"/>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p24">
              <a:extLst>
                <a:ext uri="{FF2B5EF4-FFF2-40B4-BE49-F238E27FC236}">
                  <a16:creationId xmlns:a16="http://schemas.microsoft.com/office/drawing/2014/main" id="{33D7B042-B387-072A-F47C-B3E629EB4523}"/>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p24">
              <a:extLst>
                <a:ext uri="{FF2B5EF4-FFF2-40B4-BE49-F238E27FC236}">
                  <a16:creationId xmlns:a16="http://schemas.microsoft.com/office/drawing/2014/main" id="{06847F64-B8DF-7743-73A9-195D2175CF32}"/>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p24">
              <a:extLst>
                <a:ext uri="{FF2B5EF4-FFF2-40B4-BE49-F238E27FC236}">
                  <a16:creationId xmlns:a16="http://schemas.microsoft.com/office/drawing/2014/main" id="{A452D55F-33D7-3FE4-3B3F-661A989E22DE}"/>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p24">
              <a:extLst>
                <a:ext uri="{FF2B5EF4-FFF2-40B4-BE49-F238E27FC236}">
                  <a16:creationId xmlns:a16="http://schemas.microsoft.com/office/drawing/2014/main" id="{2C9E4A52-1FA0-E645-A70A-0675CA24208F}"/>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4">
              <a:extLst>
                <a:ext uri="{FF2B5EF4-FFF2-40B4-BE49-F238E27FC236}">
                  <a16:creationId xmlns:a16="http://schemas.microsoft.com/office/drawing/2014/main" id="{36CE0268-B677-4CB7-F21A-31C27FD5191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p24">
              <a:extLst>
                <a:ext uri="{FF2B5EF4-FFF2-40B4-BE49-F238E27FC236}">
                  <a16:creationId xmlns:a16="http://schemas.microsoft.com/office/drawing/2014/main" id="{C89DA34C-8F05-4DDC-CBBC-FA1E4BFE0223}"/>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p24">
              <a:extLst>
                <a:ext uri="{FF2B5EF4-FFF2-40B4-BE49-F238E27FC236}">
                  <a16:creationId xmlns:a16="http://schemas.microsoft.com/office/drawing/2014/main" id="{E1201451-26E1-0C8E-AFD8-15D413D20483}"/>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p24">
              <a:extLst>
                <a:ext uri="{FF2B5EF4-FFF2-40B4-BE49-F238E27FC236}">
                  <a16:creationId xmlns:a16="http://schemas.microsoft.com/office/drawing/2014/main" id="{3FC63506-E43A-8C67-05B9-3A361D2CDFC3}"/>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6;p24">
              <a:extLst>
                <a:ext uri="{FF2B5EF4-FFF2-40B4-BE49-F238E27FC236}">
                  <a16:creationId xmlns:a16="http://schemas.microsoft.com/office/drawing/2014/main" id="{E7702CD6-0339-598B-D7D6-19AA173D7149}"/>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7;p24">
              <a:extLst>
                <a:ext uri="{FF2B5EF4-FFF2-40B4-BE49-F238E27FC236}">
                  <a16:creationId xmlns:a16="http://schemas.microsoft.com/office/drawing/2014/main" id="{864DAD33-B828-81BA-331F-1053CCAC9226}"/>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8;p24">
              <a:extLst>
                <a:ext uri="{FF2B5EF4-FFF2-40B4-BE49-F238E27FC236}">
                  <a16:creationId xmlns:a16="http://schemas.microsoft.com/office/drawing/2014/main" id="{9165EF03-49B6-E0E0-81AF-DAB9B178162C}"/>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9;p24">
              <a:extLst>
                <a:ext uri="{FF2B5EF4-FFF2-40B4-BE49-F238E27FC236}">
                  <a16:creationId xmlns:a16="http://schemas.microsoft.com/office/drawing/2014/main" id="{2D1CAB14-11F8-A4B9-EA59-BDFA8E61C2F3}"/>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p24">
              <a:extLst>
                <a:ext uri="{FF2B5EF4-FFF2-40B4-BE49-F238E27FC236}">
                  <a16:creationId xmlns:a16="http://schemas.microsoft.com/office/drawing/2014/main" id="{8CA95336-3895-7F34-5497-6E409978795A}"/>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24">
              <a:extLst>
                <a:ext uri="{FF2B5EF4-FFF2-40B4-BE49-F238E27FC236}">
                  <a16:creationId xmlns:a16="http://schemas.microsoft.com/office/drawing/2014/main" id="{C9ADF5A3-ED3F-EC9A-CDCF-AC2ED40D2862}"/>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p24">
              <a:extLst>
                <a:ext uri="{FF2B5EF4-FFF2-40B4-BE49-F238E27FC236}">
                  <a16:creationId xmlns:a16="http://schemas.microsoft.com/office/drawing/2014/main" id="{DBF960CA-0E6F-5ACF-DBF5-BEB07D75DE61}"/>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24">
              <a:extLst>
                <a:ext uri="{FF2B5EF4-FFF2-40B4-BE49-F238E27FC236}">
                  <a16:creationId xmlns:a16="http://schemas.microsoft.com/office/drawing/2014/main" id="{124C33C6-F09E-67D5-D2BB-031D691CE65E}"/>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24">
              <a:extLst>
                <a:ext uri="{FF2B5EF4-FFF2-40B4-BE49-F238E27FC236}">
                  <a16:creationId xmlns:a16="http://schemas.microsoft.com/office/drawing/2014/main" id="{AA85D8AB-CFE6-FA37-5823-73C5021E6C43}"/>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24">
              <a:extLst>
                <a:ext uri="{FF2B5EF4-FFF2-40B4-BE49-F238E27FC236}">
                  <a16:creationId xmlns:a16="http://schemas.microsoft.com/office/drawing/2014/main" id="{871CD228-F51F-E288-13EF-0B459888977D}"/>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p24">
              <a:extLst>
                <a:ext uri="{FF2B5EF4-FFF2-40B4-BE49-F238E27FC236}">
                  <a16:creationId xmlns:a16="http://schemas.microsoft.com/office/drawing/2014/main" id="{ADACC04D-B75C-1159-9F6C-EE26E315938C}"/>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7;p24">
              <a:extLst>
                <a:ext uri="{FF2B5EF4-FFF2-40B4-BE49-F238E27FC236}">
                  <a16:creationId xmlns:a16="http://schemas.microsoft.com/office/drawing/2014/main" id="{247D4A43-3E44-EC44-2060-AED892848D52}"/>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p24">
              <a:extLst>
                <a:ext uri="{FF2B5EF4-FFF2-40B4-BE49-F238E27FC236}">
                  <a16:creationId xmlns:a16="http://schemas.microsoft.com/office/drawing/2014/main" id="{AC6B39EE-7F56-BAE3-380C-DAB2A928F52B}"/>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9;p24">
              <a:extLst>
                <a:ext uri="{FF2B5EF4-FFF2-40B4-BE49-F238E27FC236}">
                  <a16:creationId xmlns:a16="http://schemas.microsoft.com/office/drawing/2014/main" id="{B3FF2821-0F64-CA3A-6001-167D6B70802C}"/>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0;p24">
              <a:extLst>
                <a:ext uri="{FF2B5EF4-FFF2-40B4-BE49-F238E27FC236}">
                  <a16:creationId xmlns:a16="http://schemas.microsoft.com/office/drawing/2014/main" id="{F7F26A60-1108-CA2E-97A1-29ECDA6D5CCE}"/>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1;p24">
              <a:extLst>
                <a:ext uri="{FF2B5EF4-FFF2-40B4-BE49-F238E27FC236}">
                  <a16:creationId xmlns:a16="http://schemas.microsoft.com/office/drawing/2014/main" id="{B46EEBCB-73F3-ED5D-F3C0-43E415845EF1}"/>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p24">
              <a:extLst>
                <a:ext uri="{FF2B5EF4-FFF2-40B4-BE49-F238E27FC236}">
                  <a16:creationId xmlns:a16="http://schemas.microsoft.com/office/drawing/2014/main" id="{3B87EF0E-AF94-DB47-DEAA-537A4D9F6347}"/>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3;p24">
              <a:extLst>
                <a:ext uri="{FF2B5EF4-FFF2-40B4-BE49-F238E27FC236}">
                  <a16:creationId xmlns:a16="http://schemas.microsoft.com/office/drawing/2014/main" id="{FF1E1C81-20CC-80E5-F175-D531E3A6E09D}"/>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p24">
              <a:extLst>
                <a:ext uri="{FF2B5EF4-FFF2-40B4-BE49-F238E27FC236}">
                  <a16:creationId xmlns:a16="http://schemas.microsoft.com/office/drawing/2014/main" id="{139D6F5B-44F4-EF6D-7F47-4810CD41AB76}"/>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p24">
              <a:extLst>
                <a:ext uri="{FF2B5EF4-FFF2-40B4-BE49-F238E27FC236}">
                  <a16:creationId xmlns:a16="http://schemas.microsoft.com/office/drawing/2014/main" id="{E67B903F-8FD2-1E96-A79B-3AE1B36D85F5}"/>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p24">
              <a:extLst>
                <a:ext uri="{FF2B5EF4-FFF2-40B4-BE49-F238E27FC236}">
                  <a16:creationId xmlns:a16="http://schemas.microsoft.com/office/drawing/2014/main" id="{D35EA41A-AA80-5934-7145-B36C04566D2A}"/>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p24">
              <a:extLst>
                <a:ext uri="{FF2B5EF4-FFF2-40B4-BE49-F238E27FC236}">
                  <a16:creationId xmlns:a16="http://schemas.microsoft.com/office/drawing/2014/main" id="{DC0DD2F2-3A49-246E-C793-EBE3D5252DE0}"/>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68;p24">
              <a:extLst>
                <a:ext uri="{FF2B5EF4-FFF2-40B4-BE49-F238E27FC236}">
                  <a16:creationId xmlns:a16="http://schemas.microsoft.com/office/drawing/2014/main" id="{C78A5160-2FAB-9DDE-BA8E-53429AB7F488}"/>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69;p24">
              <a:extLst>
                <a:ext uri="{FF2B5EF4-FFF2-40B4-BE49-F238E27FC236}">
                  <a16:creationId xmlns:a16="http://schemas.microsoft.com/office/drawing/2014/main" id="{D8B96D10-764B-4EC8-FA4E-16B9A3AC6423}"/>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0;p24">
              <a:extLst>
                <a:ext uri="{FF2B5EF4-FFF2-40B4-BE49-F238E27FC236}">
                  <a16:creationId xmlns:a16="http://schemas.microsoft.com/office/drawing/2014/main" id="{A1336641-91BD-E3DA-CD2F-E4C4780C0979}"/>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1;p24">
              <a:extLst>
                <a:ext uri="{FF2B5EF4-FFF2-40B4-BE49-F238E27FC236}">
                  <a16:creationId xmlns:a16="http://schemas.microsoft.com/office/drawing/2014/main" id="{29DE40B0-DF26-CEF9-DCE6-240D9DDE8D39}"/>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2;p24">
              <a:extLst>
                <a:ext uri="{FF2B5EF4-FFF2-40B4-BE49-F238E27FC236}">
                  <a16:creationId xmlns:a16="http://schemas.microsoft.com/office/drawing/2014/main" id="{FDF9A6F7-904B-8255-E642-8BEFE6855FF0}"/>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3;p24">
              <a:extLst>
                <a:ext uri="{FF2B5EF4-FFF2-40B4-BE49-F238E27FC236}">
                  <a16:creationId xmlns:a16="http://schemas.microsoft.com/office/drawing/2014/main" id="{BCF5B458-8DFD-403F-6774-DCD04CFE0F63}"/>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74;p24">
              <a:extLst>
                <a:ext uri="{FF2B5EF4-FFF2-40B4-BE49-F238E27FC236}">
                  <a16:creationId xmlns:a16="http://schemas.microsoft.com/office/drawing/2014/main" id="{0C0E98B9-1A11-5B43-FD6F-943E50994A6C}"/>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75;p24">
              <a:extLst>
                <a:ext uri="{FF2B5EF4-FFF2-40B4-BE49-F238E27FC236}">
                  <a16:creationId xmlns:a16="http://schemas.microsoft.com/office/drawing/2014/main" id="{687758B1-51E4-D162-50E4-CF1E8A8917D1}"/>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382;p38">
            <a:extLst>
              <a:ext uri="{FF2B5EF4-FFF2-40B4-BE49-F238E27FC236}">
                <a16:creationId xmlns:a16="http://schemas.microsoft.com/office/drawing/2014/main" id="{8A3ADC97-79F9-29FF-0E3D-D8CE7F08F5E7}"/>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2;p38">
            <a:extLst>
              <a:ext uri="{FF2B5EF4-FFF2-40B4-BE49-F238E27FC236}">
                <a16:creationId xmlns:a16="http://schemas.microsoft.com/office/drawing/2014/main" id="{44F998E8-FFBF-2F39-8672-A51C688E060A}"/>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2;p38">
            <a:extLst>
              <a:ext uri="{FF2B5EF4-FFF2-40B4-BE49-F238E27FC236}">
                <a16:creationId xmlns:a16="http://schemas.microsoft.com/office/drawing/2014/main" id="{91F1EBE0-3132-4547-1020-B148D0F1BEBB}"/>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859095F0-B6AA-976A-BFA4-BA3FE680AE65}"/>
              </a:ext>
            </a:extLst>
          </p:cNvPr>
          <p:cNvSpPr/>
          <p:nvPr/>
        </p:nvSpPr>
        <p:spPr>
          <a:xfrm>
            <a:off x="219964" y="179293"/>
            <a:ext cx="1482903"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Overview of </a:t>
            </a:r>
            <a:r>
              <a:rPr lang="en-US" sz="1100" b="1" err="1">
                <a:solidFill>
                  <a:schemeClr val="accent5"/>
                </a:solidFill>
              </a:rPr>
              <a:t>IRL</a:t>
            </a:r>
            <a:endParaRPr lang="en-US" sz="1100" b="1">
              <a:solidFill>
                <a:schemeClr val="accent5"/>
              </a:solidFill>
            </a:endParaRPr>
          </a:p>
        </p:txBody>
      </p:sp>
      <p:pic>
        <p:nvPicPr>
          <p:cNvPr id="208" name="Hình ảnh 207" descr="Ảnh có chứa ảnh chụp màn hình&#10;&#10;Mô tả được tạo tự động">
            <a:extLst>
              <a:ext uri="{FF2B5EF4-FFF2-40B4-BE49-F238E27FC236}">
                <a16:creationId xmlns:a16="http://schemas.microsoft.com/office/drawing/2014/main" id="{6D4CCB6D-42FB-1614-12CB-8103074E75B8}"/>
              </a:ext>
            </a:extLst>
          </p:cNvPr>
          <p:cNvPicPr>
            <a:picLocks noChangeAspect="1"/>
          </p:cNvPicPr>
          <p:nvPr/>
        </p:nvPicPr>
        <p:blipFill>
          <a:blip r:embed="rId3"/>
          <a:srcRect l="49876"/>
          <a:stretch/>
        </p:blipFill>
        <p:spPr>
          <a:xfrm>
            <a:off x="5482189" y="1413976"/>
            <a:ext cx="2732220" cy="1625370"/>
          </a:xfrm>
          <a:prstGeom prst="rect">
            <a:avLst/>
          </a:prstGeom>
        </p:spPr>
      </p:pic>
      <p:pic>
        <p:nvPicPr>
          <p:cNvPr id="209" name="Hình ảnh 208" descr="Ảnh có chứa ảnh chụp màn hình&#10;&#10;Mô tả được tạo tự động">
            <a:extLst>
              <a:ext uri="{FF2B5EF4-FFF2-40B4-BE49-F238E27FC236}">
                <a16:creationId xmlns:a16="http://schemas.microsoft.com/office/drawing/2014/main" id="{74D14AC6-0B39-E6A4-1C00-69DF6621C659}"/>
              </a:ext>
            </a:extLst>
          </p:cNvPr>
          <p:cNvPicPr>
            <a:picLocks noChangeAspect="1"/>
          </p:cNvPicPr>
          <p:nvPr/>
        </p:nvPicPr>
        <p:blipFill>
          <a:blip r:embed="rId3"/>
          <a:srcRect r="50681"/>
          <a:stretch/>
        </p:blipFill>
        <p:spPr>
          <a:xfrm>
            <a:off x="5692215" y="2822868"/>
            <a:ext cx="2688334" cy="1625370"/>
          </a:xfrm>
          <a:prstGeom prst="rect">
            <a:avLst/>
          </a:prstGeom>
        </p:spPr>
      </p:pic>
      <p:sp>
        <p:nvSpPr>
          <p:cNvPr id="3" name="Chỗ dành sẵn cho Số hiệu Bản chiếu 4">
            <a:extLst>
              <a:ext uri="{FF2B5EF4-FFF2-40B4-BE49-F238E27FC236}">
                <a16:creationId xmlns:a16="http://schemas.microsoft.com/office/drawing/2014/main" id="{C1B7E66C-95B4-ED94-5CFB-A99E6FA5D9CB}"/>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6</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860285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a:extLst>
            <a:ext uri="{FF2B5EF4-FFF2-40B4-BE49-F238E27FC236}">
              <a16:creationId xmlns:a16="http://schemas.microsoft.com/office/drawing/2014/main" id="{F2578FCF-43A7-FF8C-88DD-EA60A94A72CD}"/>
            </a:ext>
          </a:extLst>
        </p:cNvPr>
        <p:cNvGrpSpPr/>
        <p:nvPr/>
      </p:nvGrpSpPr>
      <p:grpSpPr>
        <a:xfrm>
          <a:off x="0" y="0"/>
          <a:ext cx="0" cy="0"/>
          <a:chOff x="0" y="0"/>
          <a:chExt cx="0" cy="0"/>
        </a:xfrm>
      </p:grpSpPr>
      <p:sp>
        <p:nvSpPr>
          <p:cNvPr id="3" name="Google Shape;382;p38">
            <a:extLst>
              <a:ext uri="{FF2B5EF4-FFF2-40B4-BE49-F238E27FC236}">
                <a16:creationId xmlns:a16="http://schemas.microsoft.com/office/drawing/2014/main" id="{1796188E-3F60-9F0B-D3CF-255252356F85}"/>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2;p38">
            <a:extLst>
              <a:ext uri="{FF2B5EF4-FFF2-40B4-BE49-F238E27FC236}">
                <a16:creationId xmlns:a16="http://schemas.microsoft.com/office/drawing/2014/main" id="{DB4B33EA-24AF-8114-ACA2-FE40EDBA42CA}"/>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2;p38">
            <a:extLst>
              <a:ext uri="{FF2B5EF4-FFF2-40B4-BE49-F238E27FC236}">
                <a16:creationId xmlns:a16="http://schemas.microsoft.com/office/drawing/2014/main" id="{C6B57BE7-C677-F058-B080-95328104B271}"/>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Hình chữ nhật: Góc Tròn 5">
            <a:extLst>
              <a:ext uri="{FF2B5EF4-FFF2-40B4-BE49-F238E27FC236}">
                <a16:creationId xmlns:a16="http://schemas.microsoft.com/office/drawing/2014/main" id="{6E244728-EE13-BDC3-FB50-643F35C7BEAA}"/>
              </a:ext>
            </a:extLst>
          </p:cNvPr>
          <p:cNvSpPr/>
          <p:nvPr/>
        </p:nvSpPr>
        <p:spPr>
          <a:xfrm>
            <a:off x="8086092" y="4494213"/>
            <a:ext cx="802322" cy="365125"/>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Group 4</a:t>
            </a:r>
          </a:p>
        </p:txBody>
      </p:sp>
      <p:cxnSp>
        <p:nvCxnSpPr>
          <p:cNvPr id="7" name="Google Shape;203;p23">
            <a:extLst>
              <a:ext uri="{FF2B5EF4-FFF2-40B4-BE49-F238E27FC236}">
                <a16:creationId xmlns:a16="http://schemas.microsoft.com/office/drawing/2014/main" id="{0B3DEE07-CCE9-D3E6-F83E-4B156EA1BE39}"/>
              </a:ext>
            </a:extLst>
          </p:cNvPr>
          <p:cNvCxnSpPr>
            <a:cxnSpLocks/>
          </p:cNvCxnSpPr>
          <p:nvPr/>
        </p:nvCxnSpPr>
        <p:spPr>
          <a:xfrm>
            <a:off x="922881" y="2804530"/>
            <a:ext cx="0" cy="846798"/>
          </a:xfrm>
          <a:prstGeom prst="straightConnector1">
            <a:avLst/>
          </a:prstGeom>
          <a:noFill/>
          <a:ln w="19050" cap="flat" cmpd="sng">
            <a:solidFill>
              <a:schemeClr val="dk1"/>
            </a:solidFill>
            <a:prstDash val="solid"/>
            <a:round/>
            <a:headEnd type="none" w="med" len="med"/>
            <a:tailEnd type="stealth" w="med" len="med"/>
          </a:ln>
        </p:spPr>
      </p:cxnSp>
      <p:sp>
        <p:nvSpPr>
          <p:cNvPr id="8" name="Google Shape;189;p22">
            <a:extLst>
              <a:ext uri="{FF2B5EF4-FFF2-40B4-BE49-F238E27FC236}">
                <a16:creationId xmlns:a16="http://schemas.microsoft.com/office/drawing/2014/main" id="{364406DA-8481-9508-E545-FC26CED979C4}"/>
              </a:ext>
            </a:extLst>
          </p:cNvPr>
          <p:cNvSpPr txBox="1">
            <a:spLocks/>
          </p:cNvSpPr>
          <p:nvPr/>
        </p:nvSpPr>
        <p:spPr>
          <a:xfrm>
            <a:off x="1083454" y="2571750"/>
            <a:ext cx="6378300" cy="1515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626262"/>
                </a:solidFill>
              </a:rPr>
              <a:t>Markov Decision Processes (</a:t>
            </a:r>
            <a:r>
              <a:rPr lang="en-US" err="1">
                <a:solidFill>
                  <a:srgbClr val="626262"/>
                </a:solidFill>
              </a:rPr>
              <a:t>MDPs</a:t>
            </a:r>
            <a:r>
              <a:rPr lang="en-US">
                <a:solidFill>
                  <a:srgbClr val="626262"/>
                </a:solidFill>
              </a:rPr>
              <a:t>)</a:t>
            </a:r>
          </a:p>
          <a:p>
            <a:endParaRPr lang="en-US">
              <a:solidFill>
                <a:srgbClr val="626262"/>
              </a:solidFill>
            </a:endParaRPr>
          </a:p>
          <a:p>
            <a:r>
              <a:rPr lang="en-US">
                <a:solidFill>
                  <a:srgbClr val="626262"/>
                </a:solidFill>
              </a:rPr>
              <a:t>Bellman Equations</a:t>
            </a:r>
          </a:p>
          <a:p>
            <a:endParaRPr lang="en-US">
              <a:solidFill>
                <a:srgbClr val="626262"/>
              </a:solidFill>
            </a:endParaRPr>
          </a:p>
          <a:p>
            <a:r>
              <a:rPr lang="en-US">
                <a:solidFill>
                  <a:srgbClr val="626262"/>
                </a:solidFill>
              </a:rPr>
              <a:t>Bellman Optimality</a:t>
            </a:r>
            <a:endParaRPr lang="en-US">
              <a:solidFill>
                <a:srgbClr val="626262"/>
              </a:solidFill>
              <a:latin typeface="Golos Text Medium" panose="020B0604020202020204" charset="0"/>
              <a:cs typeface="Golos Text Medium" panose="020B0604020202020204" charset="0"/>
            </a:endParaRPr>
          </a:p>
          <a:p>
            <a:endParaRPr lang="en-US">
              <a:solidFill>
                <a:srgbClr val="626262"/>
              </a:solidFill>
            </a:endParaRPr>
          </a:p>
        </p:txBody>
      </p:sp>
      <p:sp>
        <p:nvSpPr>
          <p:cNvPr id="15" name="Google Shape;201;p23">
            <a:extLst>
              <a:ext uri="{FF2B5EF4-FFF2-40B4-BE49-F238E27FC236}">
                <a16:creationId xmlns:a16="http://schemas.microsoft.com/office/drawing/2014/main" id="{7FE6A76E-118A-E1EF-04BA-807BC6EF549D}"/>
              </a:ext>
            </a:extLst>
          </p:cNvPr>
          <p:cNvSpPr txBox="1">
            <a:spLocks noGrp="1"/>
          </p:cNvSpPr>
          <p:nvPr>
            <p:ph type="title"/>
          </p:nvPr>
        </p:nvSpPr>
        <p:spPr>
          <a:xfrm>
            <a:off x="715000" y="1534351"/>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Foundations of </a:t>
            </a:r>
            <a:r>
              <a:rPr lang="en-US" err="1"/>
              <a:t>MDP</a:t>
            </a:r>
            <a:endParaRPr lang="en-US"/>
          </a:p>
        </p:txBody>
      </p:sp>
      <p:sp>
        <p:nvSpPr>
          <p:cNvPr id="16" name="Google Shape;202;p23">
            <a:extLst>
              <a:ext uri="{FF2B5EF4-FFF2-40B4-BE49-F238E27FC236}">
                <a16:creationId xmlns:a16="http://schemas.microsoft.com/office/drawing/2014/main" id="{363858D3-CA86-D6B9-31F7-8112E04A9800}"/>
              </a:ext>
            </a:extLst>
          </p:cNvPr>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 name="Chỗ dành sẵn cho Số hiệu Bản chiếu 4">
            <a:extLst>
              <a:ext uri="{FF2B5EF4-FFF2-40B4-BE49-F238E27FC236}">
                <a16:creationId xmlns:a16="http://schemas.microsoft.com/office/drawing/2014/main" id="{130A9023-C72A-9E85-4D3E-5554B964E577}"/>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7</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1226459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53;p27">
            <a:extLst>
              <a:ext uri="{FF2B5EF4-FFF2-40B4-BE49-F238E27FC236}">
                <a16:creationId xmlns:a16="http://schemas.microsoft.com/office/drawing/2014/main" id="{3CD7F09B-5C68-C6D0-B901-C1CC132AD870}"/>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Markov Decision Processes </a:t>
            </a:r>
          </a:p>
        </p:txBody>
      </p:sp>
      <p:sp>
        <p:nvSpPr>
          <p:cNvPr id="3" name="Hộp Văn bản 2">
            <a:extLst>
              <a:ext uri="{FF2B5EF4-FFF2-40B4-BE49-F238E27FC236}">
                <a16:creationId xmlns:a16="http://schemas.microsoft.com/office/drawing/2014/main" id="{EC4EED54-7B3F-D05D-7E13-84BC4101BFBE}"/>
              </a:ext>
            </a:extLst>
          </p:cNvPr>
          <p:cNvSpPr txBox="1"/>
          <p:nvPr/>
        </p:nvSpPr>
        <p:spPr>
          <a:xfrm>
            <a:off x="537250" y="1401573"/>
            <a:ext cx="8069286" cy="954107"/>
          </a:xfrm>
          <a:prstGeom prst="rect">
            <a:avLst/>
          </a:prstGeom>
          <a:noFill/>
        </p:spPr>
        <p:txBody>
          <a:bodyPr wrap="square">
            <a:spAutoFit/>
          </a:bodyPr>
          <a:lstStyle/>
          <a:p>
            <a:r>
              <a:rPr lang="en-US">
                <a:latin typeface="Golos Text" panose="020B0604020202020204" charset="0"/>
                <a:cs typeface="Golos Text" panose="020B0604020202020204" charset="0"/>
              </a:rPr>
              <a:t>Markov Decision Process (</a:t>
            </a:r>
            <a:r>
              <a:rPr lang="en-US" err="1">
                <a:latin typeface="Golos Text" panose="020B0604020202020204" charset="0"/>
                <a:cs typeface="Golos Text" panose="020B0604020202020204" charset="0"/>
              </a:rPr>
              <a:t>MDP</a:t>
            </a:r>
            <a:r>
              <a:rPr lang="en-US">
                <a:latin typeface="Golos Text" panose="020B0604020202020204" charset="0"/>
                <a:cs typeface="Golos Text" panose="020B0604020202020204" charset="0"/>
              </a:rPr>
              <a:t>) is a framework for modeling decision-making problems in stochastic environments, where outcomes depend on the current state and the actions taken by the decision-maker. The objective of </a:t>
            </a:r>
            <a:r>
              <a:rPr lang="en-US" err="1">
                <a:latin typeface="Golos Text" panose="020B0604020202020204" charset="0"/>
                <a:cs typeface="Golos Text" panose="020B0604020202020204" charset="0"/>
              </a:rPr>
              <a:t>MDP</a:t>
            </a:r>
            <a:r>
              <a:rPr lang="en-US">
                <a:latin typeface="Golos Text" panose="020B0604020202020204" charset="0"/>
                <a:cs typeface="Golos Text" panose="020B0604020202020204" charset="0"/>
              </a:rPr>
              <a:t> is to find an optimal policy that maximizes the expected cumulative reward over time.</a:t>
            </a:r>
          </a:p>
        </p:txBody>
      </p:sp>
      <p:sp>
        <p:nvSpPr>
          <p:cNvPr id="9" name="Google Shape;382;p38">
            <a:extLst>
              <a:ext uri="{FF2B5EF4-FFF2-40B4-BE49-F238E27FC236}">
                <a16:creationId xmlns:a16="http://schemas.microsoft.com/office/drawing/2014/main" id="{DE38E07A-211F-C65A-7E3F-A4E0B7B59D81}"/>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B0CC9A9A-D7AB-D677-35B2-C19713339485}"/>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91C1DD94-6420-FAE2-3EF2-A5D0DEE31D3C}"/>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496ECFFB-4549-AE7F-305A-36AC3F003877}"/>
              </a:ext>
            </a:extLst>
          </p:cNvPr>
          <p:cNvSpPr/>
          <p:nvPr/>
        </p:nvSpPr>
        <p:spPr>
          <a:xfrm>
            <a:off x="219964" y="179293"/>
            <a:ext cx="173075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Foundations of </a:t>
            </a:r>
            <a:r>
              <a:rPr lang="en-US" sz="1100" b="1" err="1">
                <a:solidFill>
                  <a:schemeClr val="accent5"/>
                </a:solidFill>
              </a:rPr>
              <a:t>MDP</a:t>
            </a:r>
            <a:endParaRPr lang="en-US" sz="1100" b="1">
              <a:solidFill>
                <a:schemeClr val="accent5"/>
              </a:solidFill>
            </a:endParaRPr>
          </a:p>
        </p:txBody>
      </p:sp>
      <p:pic>
        <p:nvPicPr>
          <p:cNvPr id="15" name="Hình ảnh 14" descr="Ảnh có chứa ảnh chụp màn hình, văn bản, màu đen, Phông chữ&#10;&#10;Mô tả được tạo tự động">
            <a:extLst>
              <a:ext uri="{FF2B5EF4-FFF2-40B4-BE49-F238E27FC236}">
                <a16:creationId xmlns:a16="http://schemas.microsoft.com/office/drawing/2014/main" id="{541FF699-39CE-0B43-DEC6-9C1EE8022189}"/>
              </a:ext>
            </a:extLst>
          </p:cNvPr>
          <p:cNvPicPr>
            <a:picLocks noChangeAspect="1"/>
          </p:cNvPicPr>
          <p:nvPr/>
        </p:nvPicPr>
        <p:blipFill>
          <a:blip r:embed="rId2"/>
          <a:stretch>
            <a:fillRect/>
          </a:stretch>
        </p:blipFill>
        <p:spPr>
          <a:xfrm>
            <a:off x="2251546" y="2601468"/>
            <a:ext cx="4749335" cy="1973272"/>
          </a:xfrm>
          <a:prstGeom prst="rect">
            <a:avLst/>
          </a:prstGeom>
        </p:spPr>
      </p:pic>
      <p:sp>
        <p:nvSpPr>
          <p:cNvPr id="5" name="Chỗ dành sẵn cho Số hiệu Bản chiếu 4">
            <a:extLst>
              <a:ext uri="{FF2B5EF4-FFF2-40B4-BE49-F238E27FC236}">
                <a16:creationId xmlns:a16="http://schemas.microsoft.com/office/drawing/2014/main" id="{B213684C-81B3-7BDD-534C-57E90124F5D3}"/>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8</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189601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9176F-9BF3-90E4-5820-D16CC87F095C}"/>
            </a:ext>
          </a:extLst>
        </p:cNvPr>
        <p:cNvGrpSpPr/>
        <p:nvPr/>
      </p:nvGrpSpPr>
      <p:grpSpPr>
        <a:xfrm>
          <a:off x="0" y="0"/>
          <a:ext cx="0" cy="0"/>
          <a:chOff x="0" y="0"/>
          <a:chExt cx="0" cy="0"/>
        </a:xfrm>
      </p:grpSpPr>
      <p:sp>
        <p:nvSpPr>
          <p:cNvPr id="4" name="Google Shape;453;p27">
            <a:extLst>
              <a:ext uri="{FF2B5EF4-FFF2-40B4-BE49-F238E27FC236}">
                <a16:creationId xmlns:a16="http://schemas.microsoft.com/office/drawing/2014/main" id="{1B90305C-DAC4-866C-7064-97B38AE4C1EC}"/>
              </a:ext>
            </a:extLst>
          </p:cNvPr>
          <p:cNvSpPr txBox="1">
            <a:spLocks noGrp="1"/>
          </p:cNvSpPr>
          <p:nvPr>
            <p:ph type="title"/>
          </p:nvPr>
        </p:nvSpPr>
        <p:spPr>
          <a:xfrm>
            <a:off x="537250" y="568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Markov Decision Processes </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6058F484-2B08-DDCA-C169-0E99A8B5D53C}"/>
                  </a:ext>
                </a:extLst>
              </p:cNvPr>
              <p:cNvSpPr txBox="1"/>
              <p:nvPr/>
            </p:nvSpPr>
            <p:spPr>
              <a:xfrm>
                <a:off x="717804" y="1878157"/>
                <a:ext cx="4745426" cy="1985159"/>
              </a:xfrm>
              <a:prstGeom prst="rect">
                <a:avLst/>
              </a:prstGeom>
              <a:noFill/>
            </p:spPr>
            <p:txBody>
              <a:bodyPr wrap="square">
                <a:spAutoFit/>
              </a:bodyPr>
              <a:lstStyle/>
              <a:p>
                <a:pPr>
                  <a:spcAft>
                    <a:spcPts val="600"/>
                  </a:spcAft>
                </a:pPr>
                <a:r>
                  <a:rPr lang="en-US">
                    <a:latin typeface="Golos Text" panose="020B0604020202020204" charset="0"/>
                    <a:cs typeface="Golos Text" panose="020B0604020202020204" charset="0"/>
                  </a:rPr>
                  <a:t>A (finite) </a:t>
                </a:r>
                <a:r>
                  <a:rPr lang="en-US" err="1">
                    <a:latin typeface="Golos Text" panose="020B0604020202020204" charset="0"/>
                    <a:cs typeface="Golos Text" panose="020B0604020202020204" charset="0"/>
                  </a:rPr>
                  <a:t>MDP</a:t>
                </a:r>
                <a:r>
                  <a:rPr lang="en-US">
                    <a:latin typeface="Golos Text" panose="020B0604020202020204" charset="0"/>
                    <a:cs typeface="Golos Text" panose="020B0604020202020204" charset="0"/>
                  </a:rPr>
                  <a:t> is a tuple </a:t>
                </a:r>
                <a14:m>
                  <m:oMath xmlns:m="http://schemas.openxmlformats.org/officeDocument/2006/math">
                    <m:r>
                      <a:rPr lang="en-US" i="1" smtClean="0">
                        <a:latin typeface="Cambria Math" panose="02040503050406030204" pitchFamily="18" charset="0"/>
                        <a:cs typeface="Golos Text" panose="020B0604020202020204" charset="0"/>
                      </a:rPr>
                      <m:t>(</m:t>
                    </m:r>
                    <m:r>
                      <a:rPr lang="en-US" i="1" smtClean="0">
                        <a:latin typeface="Cambria Math" panose="02040503050406030204" pitchFamily="18" charset="0"/>
                        <a:cs typeface="Golos Text" panose="020B0604020202020204" charset="0"/>
                      </a:rPr>
                      <m:t>𝑆</m:t>
                    </m:r>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𝐴</m:t>
                    </m:r>
                    <m:r>
                      <a:rPr lang="en-US" i="1" smtClean="0">
                        <a:latin typeface="Cambria Math" panose="02040503050406030204" pitchFamily="18" charset="0"/>
                        <a:cs typeface="Golos Text" panose="020B0604020202020204" charset="0"/>
                      </a:rPr>
                      <m:t>, {</m:t>
                    </m:r>
                    <m:sSub>
                      <m:sSubPr>
                        <m:ctrlPr>
                          <a:rPr lang="en-US" i="1">
                            <a:latin typeface="Cambria Math" panose="02040503050406030204" pitchFamily="18" charset="0"/>
                            <a:cs typeface="Golos Text" panose="020B0604020202020204" charset="0"/>
                          </a:rPr>
                        </m:ctrlPr>
                      </m:sSubPr>
                      <m:e>
                        <m:r>
                          <a:rPr lang="en-US" i="1">
                            <a:latin typeface="Cambria Math" panose="02040503050406030204" pitchFamily="18" charset="0"/>
                            <a:cs typeface="Golos Text" panose="020B0604020202020204" charset="0"/>
                          </a:rPr>
                          <m:t>𝑃</m:t>
                        </m:r>
                      </m:e>
                      <m:sub>
                        <m:r>
                          <a:rPr lang="en-US" i="1">
                            <a:latin typeface="Cambria Math" panose="02040503050406030204" pitchFamily="18" charset="0"/>
                            <a:cs typeface="Golos Text" panose="020B0604020202020204" charset="0"/>
                          </a:rPr>
                          <m:t>𝑠𝑎</m:t>
                        </m:r>
                      </m:sub>
                    </m:sSub>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𝛾</m:t>
                    </m:r>
                    <m:r>
                      <a:rPr lang="en-US" i="1" smtClean="0">
                        <a:latin typeface="Cambria Math" panose="02040503050406030204" pitchFamily="18" charset="0"/>
                        <a:cs typeface="Golos Text" panose="020B0604020202020204" charset="0"/>
                      </a:rPr>
                      <m:t>, </m:t>
                    </m:r>
                    <m:r>
                      <a:rPr lang="en-US" i="1" smtClean="0">
                        <a:latin typeface="Cambria Math" panose="02040503050406030204" pitchFamily="18" charset="0"/>
                        <a:cs typeface="Golos Text" panose="020B0604020202020204" charset="0"/>
                      </a:rPr>
                      <m:t>𝑅</m:t>
                    </m:r>
                    <m:r>
                      <a:rPr lang="en-US" i="1" smtClean="0">
                        <a:latin typeface="Cambria Math" panose="02040503050406030204" pitchFamily="18" charset="0"/>
                        <a:cs typeface="Golos Text" panose="020B0604020202020204" charset="0"/>
                      </a:rPr>
                      <m:t>)</m:t>
                    </m:r>
                  </m:oMath>
                </a14:m>
                <a:r>
                  <a:rPr lang="en-US">
                    <a:latin typeface="Golos Text" panose="020B0604020202020204" charset="0"/>
                    <a:cs typeface="Golos Text" panose="020B0604020202020204" charset="0"/>
                  </a:rPr>
                  <a:t>, where:</a:t>
                </a:r>
              </a:p>
              <a:p>
                <a:pPr marL="285750" indent="-285750">
                  <a:spcAft>
                    <a:spcPts val="600"/>
                  </a:spcAft>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Golos Text" panose="020B0604020202020204" charset="0"/>
                      </a:rPr>
                      <m:t>𝑆</m:t>
                    </m:r>
                  </m:oMath>
                </a14:m>
                <a:r>
                  <a:rPr lang="en-US">
                    <a:latin typeface="Golos Text" panose="020B0604020202020204" charset="0"/>
                    <a:cs typeface="Golos Text" panose="020B0604020202020204" charset="0"/>
                  </a:rPr>
                  <a:t> is a finite set of </a:t>
                </a:r>
                <a:r>
                  <a:rPr lang="en-US" b="1">
                    <a:latin typeface="Golos Text" panose="020B0604020202020204" charset="0"/>
                    <a:cs typeface="Golos Text" panose="020B0604020202020204" charset="0"/>
                  </a:rPr>
                  <a:t>states</a:t>
                </a:r>
              </a:p>
              <a:p>
                <a:pPr marL="285750" indent="-285750">
                  <a:spcAft>
                    <a:spcPts val="600"/>
                  </a:spcAft>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Golos Text" panose="020B0604020202020204" charset="0"/>
                      </a:rPr>
                      <m:t>𝐴</m:t>
                    </m:r>
                  </m:oMath>
                </a14:m>
                <a:r>
                  <a:rPr lang="en-US">
                    <a:latin typeface="Golos Text" panose="020B0604020202020204" charset="0"/>
                    <a:cs typeface="Golos Text" panose="020B0604020202020204" charset="0"/>
                  </a:rPr>
                  <a:t> is a set of </a:t>
                </a:r>
                <a:r>
                  <a:rPr lang="en-US" b="1">
                    <a:latin typeface="Golos Text" panose="020B0604020202020204" charset="0"/>
                    <a:cs typeface="Golos Text" panose="020B0604020202020204" charset="0"/>
                  </a:rPr>
                  <a:t>actions</a:t>
                </a:r>
              </a:p>
              <a:p>
                <a:pPr marL="285750" indent="-285750">
                  <a:spcAft>
                    <a:spcPts val="600"/>
                  </a:spcAft>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Golos Text" panose="020B0604020202020204" charset="0"/>
                          </a:rPr>
                        </m:ctrlPr>
                      </m:sSubPr>
                      <m:e>
                        <m:r>
                          <a:rPr lang="en-US" b="0" i="1" smtClean="0">
                            <a:latin typeface="Cambria Math" panose="02040503050406030204" pitchFamily="18" charset="0"/>
                            <a:cs typeface="Golos Text" panose="020B0604020202020204" charset="0"/>
                          </a:rPr>
                          <m:t>𝑃</m:t>
                        </m:r>
                      </m:e>
                      <m:sub>
                        <m:r>
                          <a:rPr lang="en-US" b="0" i="1" smtClean="0">
                            <a:latin typeface="Cambria Math" panose="02040503050406030204" pitchFamily="18" charset="0"/>
                            <a:cs typeface="Golos Text" panose="020B0604020202020204" charset="0"/>
                          </a:rPr>
                          <m:t>𝑠𝑎</m:t>
                        </m:r>
                      </m:sub>
                    </m:sSub>
                  </m:oMath>
                </a14:m>
                <a:r>
                  <a:rPr lang="en-US">
                    <a:latin typeface="Golos Text" panose="020B0604020202020204" charset="0"/>
                    <a:cs typeface="Golos Text" panose="020B0604020202020204" charset="0"/>
                  </a:rPr>
                  <a:t>(.) are the state </a:t>
                </a:r>
                <a:r>
                  <a:rPr lang="en-US" b="1">
                    <a:latin typeface="Golos Text" panose="020B0604020202020204" charset="0"/>
                    <a:cs typeface="Golos Text" panose="020B0604020202020204" charset="0"/>
                  </a:rPr>
                  <a:t>transition probabilities</a:t>
                </a:r>
                <a:r>
                  <a:rPr lang="en-US">
                    <a:latin typeface="Golos Text" panose="020B0604020202020204" charset="0"/>
                    <a:cs typeface="Golos Text" panose="020B0604020202020204" charset="0"/>
                  </a:rPr>
                  <a:t> when taking action </a:t>
                </a:r>
                <a14:m>
                  <m:oMath xmlns:m="http://schemas.openxmlformats.org/officeDocument/2006/math">
                    <m:r>
                      <a:rPr lang="en-US" i="1" smtClean="0">
                        <a:latin typeface="Cambria Math" panose="02040503050406030204" pitchFamily="18" charset="0"/>
                        <a:cs typeface="Golos Text" panose="020B0604020202020204" charset="0"/>
                      </a:rPr>
                      <m:t>𝑎</m:t>
                    </m:r>
                  </m:oMath>
                </a14:m>
                <a:r>
                  <a:rPr lang="en-US">
                    <a:latin typeface="Golos Text" panose="020B0604020202020204" charset="0"/>
                    <a:cs typeface="Golos Text" panose="020B0604020202020204" charset="0"/>
                  </a:rPr>
                  <a:t> in state </a:t>
                </a:r>
                <a14:m>
                  <m:oMath xmlns:m="http://schemas.openxmlformats.org/officeDocument/2006/math">
                    <m:r>
                      <a:rPr lang="en-US" i="1" smtClean="0">
                        <a:latin typeface="Cambria Math" panose="02040503050406030204" pitchFamily="18" charset="0"/>
                        <a:cs typeface="Golos Text" panose="020B0604020202020204" charset="0"/>
                      </a:rPr>
                      <m:t>𝑠</m:t>
                    </m:r>
                  </m:oMath>
                </a14:m>
                <a:endParaRPr lang="en-US">
                  <a:latin typeface="Golos Text" panose="020B0604020202020204" charset="0"/>
                  <a:cs typeface="Golos Text" panose="020B0604020202020204" charset="0"/>
                </a:endParaRPr>
              </a:p>
              <a:p>
                <a:pPr marL="285750" indent="-285750">
                  <a:spcAft>
                    <a:spcPts val="600"/>
                  </a:spcAft>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Golos Text" panose="020B0604020202020204" charset="0"/>
                      </a:rPr>
                      <m:t>𝛾</m:t>
                    </m:r>
                  </m:oMath>
                </a14:m>
                <a:r>
                  <a:rPr lang="en-US">
                    <a:latin typeface="Golos Text" panose="020B0604020202020204" charset="0"/>
                    <a:cs typeface="Golos Text" panose="020B0604020202020204" charset="0"/>
                  </a:rPr>
                  <a:t> is the </a:t>
                </a:r>
                <a:r>
                  <a:rPr lang="en-US" b="1">
                    <a:latin typeface="Golos Text" panose="020B0604020202020204" charset="0"/>
                    <a:cs typeface="Golos Text" panose="020B0604020202020204" charset="0"/>
                  </a:rPr>
                  <a:t>discount factor</a:t>
                </a:r>
              </a:p>
              <a:p>
                <a:pPr marL="285750" indent="-285750">
                  <a:spcAft>
                    <a:spcPts val="600"/>
                  </a:spcAft>
                  <a:buFont typeface="Arial" panose="020B0604020202020204" pitchFamily="34" charset="0"/>
                  <a:buChar char="•"/>
                </a:pPr>
                <a14:m>
                  <m:oMath xmlns:m="http://schemas.openxmlformats.org/officeDocument/2006/math">
                    <m:r>
                      <a:rPr lang="en-US" i="1" smtClean="0">
                        <a:latin typeface="Cambria Math" panose="02040503050406030204" pitchFamily="18" charset="0"/>
                        <a:cs typeface="Golos Text" panose="020B0604020202020204" charset="0"/>
                      </a:rPr>
                      <m:t>𝑅</m:t>
                    </m:r>
                  </m:oMath>
                </a14:m>
                <a:r>
                  <a:rPr lang="en-US">
                    <a:latin typeface="Golos Text" panose="020B0604020202020204" charset="0"/>
                    <a:cs typeface="Golos Text" panose="020B0604020202020204" charset="0"/>
                  </a:rPr>
                  <a:t> is the </a:t>
                </a:r>
                <a:r>
                  <a:rPr lang="en-US" b="1">
                    <a:latin typeface="Golos Text" panose="020B0604020202020204" charset="0"/>
                    <a:cs typeface="Golos Text" panose="020B0604020202020204" charset="0"/>
                  </a:rPr>
                  <a:t>reward function</a:t>
                </a:r>
                <a:r>
                  <a:rPr lang="en-US">
                    <a:latin typeface="Golos Text" panose="020B0604020202020204" charset="0"/>
                    <a:cs typeface="Golos Text" panose="020B0604020202020204" charset="0"/>
                  </a:rPr>
                  <a:t> bounded by </a:t>
                </a:r>
                <a14:m>
                  <m:oMath xmlns:m="http://schemas.openxmlformats.org/officeDocument/2006/math">
                    <m:sSub>
                      <m:sSubPr>
                        <m:ctrlPr>
                          <a:rPr lang="en-US" i="1" smtClean="0">
                            <a:latin typeface="Cambria Math" panose="02040503050406030204" pitchFamily="18" charset="0"/>
                            <a:cs typeface="Golos Text" panose="020B0604020202020204" charset="0"/>
                          </a:rPr>
                        </m:ctrlPr>
                      </m:sSubPr>
                      <m:e>
                        <m:r>
                          <a:rPr lang="en-US" b="0" i="1" smtClean="0">
                            <a:latin typeface="Cambria Math" panose="02040503050406030204" pitchFamily="18" charset="0"/>
                            <a:cs typeface="Golos Text" panose="020B0604020202020204" charset="0"/>
                          </a:rPr>
                          <m:t>𝑅</m:t>
                        </m:r>
                      </m:e>
                      <m:sub>
                        <m:r>
                          <a:rPr lang="en-US" b="0" i="1" smtClean="0">
                            <a:latin typeface="Cambria Math" panose="02040503050406030204" pitchFamily="18" charset="0"/>
                            <a:cs typeface="Golos Text" panose="020B0604020202020204" charset="0"/>
                          </a:rPr>
                          <m:t>𝑚𝑎𝑥</m:t>
                        </m:r>
                      </m:sub>
                    </m:sSub>
                  </m:oMath>
                </a14:m>
                <a:endParaRPr lang="en-US">
                  <a:latin typeface="Golos Text" panose="020B0604020202020204" charset="0"/>
                  <a:cs typeface="Golos Text" panose="020B0604020202020204" charset="0"/>
                </a:endParaRPr>
              </a:p>
            </p:txBody>
          </p:sp>
        </mc:Choice>
        <mc:Fallback xmlns="">
          <p:sp>
            <p:nvSpPr>
              <p:cNvPr id="3" name="Hộp Văn bản 2">
                <a:extLst>
                  <a:ext uri="{FF2B5EF4-FFF2-40B4-BE49-F238E27FC236}">
                    <a16:creationId xmlns:a16="http://schemas.microsoft.com/office/drawing/2014/main" id="{6058F484-2B08-DDCA-C169-0E99A8B5D53C}"/>
                  </a:ext>
                </a:extLst>
              </p:cNvPr>
              <p:cNvSpPr txBox="1">
                <a:spLocks noRot="1" noChangeAspect="1" noMove="1" noResize="1" noEditPoints="1" noAdjustHandles="1" noChangeArrowheads="1" noChangeShapeType="1" noTextEdit="1"/>
              </p:cNvSpPr>
              <p:nvPr/>
            </p:nvSpPr>
            <p:spPr>
              <a:xfrm>
                <a:off x="717804" y="1878157"/>
                <a:ext cx="4745426" cy="1985159"/>
              </a:xfrm>
              <a:prstGeom prst="rect">
                <a:avLst/>
              </a:prstGeom>
              <a:blipFill>
                <a:blip r:embed="rId2"/>
                <a:stretch>
                  <a:fillRect l="-386" t="-613" b="-2147"/>
                </a:stretch>
              </a:blipFill>
            </p:spPr>
            <p:txBody>
              <a:bodyPr/>
              <a:lstStyle/>
              <a:p>
                <a:r>
                  <a:rPr lang="en-US">
                    <a:noFill/>
                  </a:rPr>
                  <a:t> </a:t>
                </a:r>
              </a:p>
            </p:txBody>
          </p:sp>
        </mc:Fallback>
      </mc:AlternateContent>
      <p:sp>
        <p:nvSpPr>
          <p:cNvPr id="9" name="Google Shape;382;p38">
            <a:extLst>
              <a:ext uri="{FF2B5EF4-FFF2-40B4-BE49-F238E27FC236}">
                <a16:creationId xmlns:a16="http://schemas.microsoft.com/office/drawing/2014/main" id="{9539DC86-4535-3E01-22DC-3CE3086185C8}"/>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p38">
            <a:extLst>
              <a:ext uri="{FF2B5EF4-FFF2-40B4-BE49-F238E27FC236}">
                <a16:creationId xmlns:a16="http://schemas.microsoft.com/office/drawing/2014/main" id="{211C122D-CBBC-5141-2921-441CEFC29639}"/>
              </a:ext>
            </a:extLst>
          </p:cNvPr>
          <p:cNvSpPr/>
          <p:nvPr/>
        </p:nvSpPr>
        <p:spPr>
          <a:xfrm>
            <a:off x="8606536" y="179293"/>
            <a:ext cx="137160" cy="13716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p38">
            <a:extLst>
              <a:ext uri="{FF2B5EF4-FFF2-40B4-BE49-F238E27FC236}">
                <a16:creationId xmlns:a16="http://schemas.microsoft.com/office/drawing/2014/main" id="{96609024-276B-3726-8199-BEB487B7ED25}"/>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Góc Tròn 1">
            <a:extLst>
              <a:ext uri="{FF2B5EF4-FFF2-40B4-BE49-F238E27FC236}">
                <a16:creationId xmlns:a16="http://schemas.microsoft.com/office/drawing/2014/main" id="{927513A7-8BE6-1505-9496-59BF9C0F7E77}"/>
              </a:ext>
            </a:extLst>
          </p:cNvPr>
          <p:cNvSpPr/>
          <p:nvPr/>
        </p:nvSpPr>
        <p:spPr>
          <a:xfrm>
            <a:off x="219964" y="179293"/>
            <a:ext cx="1730756" cy="264054"/>
          </a:xfrm>
          <a:prstGeom prst="roundRect">
            <a:avLst/>
          </a:prstGeom>
          <a:solidFill>
            <a:srgbClr val="5B62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5"/>
                </a:solidFill>
              </a:rPr>
              <a:t>Foundations of </a:t>
            </a:r>
            <a:r>
              <a:rPr lang="en-US" sz="1100" b="1" err="1">
                <a:solidFill>
                  <a:schemeClr val="accent5"/>
                </a:solidFill>
              </a:rPr>
              <a:t>MDP</a:t>
            </a:r>
            <a:endParaRPr lang="en-US" sz="1100" b="1">
              <a:solidFill>
                <a:schemeClr val="accent5"/>
              </a:solidFill>
            </a:endParaRPr>
          </a:p>
        </p:txBody>
      </p:sp>
      <p:pic>
        <p:nvPicPr>
          <p:cNvPr id="15" name="Hình ảnh 14" descr="Ảnh có chứa ảnh chụp màn hình, văn bản, màu đen, Phông chữ&#10;&#10;Mô tả được tạo tự động">
            <a:extLst>
              <a:ext uri="{FF2B5EF4-FFF2-40B4-BE49-F238E27FC236}">
                <a16:creationId xmlns:a16="http://schemas.microsoft.com/office/drawing/2014/main" id="{8647952E-E3B5-1CD8-3889-558E9E82DDFC}"/>
              </a:ext>
            </a:extLst>
          </p:cNvPr>
          <p:cNvPicPr>
            <a:picLocks noChangeAspect="1"/>
          </p:cNvPicPr>
          <p:nvPr/>
        </p:nvPicPr>
        <p:blipFill>
          <a:blip r:embed="rId3"/>
          <a:srcRect l="48885"/>
          <a:stretch/>
        </p:blipFill>
        <p:spPr>
          <a:xfrm>
            <a:off x="6027538" y="2764351"/>
            <a:ext cx="2452153" cy="1993206"/>
          </a:xfrm>
          <a:prstGeom prst="rect">
            <a:avLst/>
          </a:prstGeom>
        </p:spPr>
      </p:pic>
      <p:pic>
        <p:nvPicPr>
          <p:cNvPr id="5" name="Hình ảnh 4" descr="Ảnh có chứa ảnh chụp màn hình, văn bản, màu đen, Phông chữ&#10;&#10;Mô tả được tạo tự động">
            <a:extLst>
              <a:ext uri="{FF2B5EF4-FFF2-40B4-BE49-F238E27FC236}">
                <a16:creationId xmlns:a16="http://schemas.microsoft.com/office/drawing/2014/main" id="{3EBBB79C-7EAB-1899-B97B-5A2A8CA07FC3}"/>
              </a:ext>
            </a:extLst>
          </p:cNvPr>
          <p:cNvPicPr>
            <a:picLocks noChangeAspect="1"/>
          </p:cNvPicPr>
          <p:nvPr/>
        </p:nvPicPr>
        <p:blipFill>
          <a:blip r:embed="rId3"/>
          <a:srcRect r="51115"/>
          <a:stretch/>
        </p:blipFill>
        <p:spPr>
          <a:xfrm>
            <a:off x="6081035" y="1018814"/>
            <a:ext cx="2345161" cy="1993206"/>
          </a:xfrm>
          <a:prstGeom prst="rect">
            <a:avLst/>
          </a:prstGeom>
        </p:spPr>
      </p:pic>
      <p:sp>
        <p:nvSpPr>
          <p:cNvPr id="6" name="Chỗ dành sẵn cho Số hiệu Bản chiếu 4">
            <a:extLst>
              <a:ext uri="{FF2B5EF4-FFF2-40B4-BE49-F238E27FC236}">
                <a16:creationId xmlns:a16="http://schemas.microsoft.com/office/drawing/2014/main" id="{52642954-B03C-3C8E-F9C4-044892C8AA93}"/>
              </a:ext>
            </a:extLst>
          </p:cNvPr>
          <p:cNvSpPr txBox="1">
            <a:spLocks/>
          </p:cNvSpPr>
          <p:nvPr/>
        </p:nvSpPr>
        <p:spPr>
          <a:xfrm>
            <a:off x="6250930" y="316453"/>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8FFE6D8-6543-497E-AB9A-82CCB8D769BE}" type="slidenum">
              <a:rPr lang="en-US" sz="1200" smtClean="0">
                <a:solidFill>
                  <a:schemeClr val="bg1">
                    <a:lumMod val="50000"/>
                  </a:schemeClr>
                </a:solidFill>
                <a:latin typeface="Aptos" panose="020B0004020202020204" pitchFamily="34" charset="0"/>
              </a:rPr>
              <a:pPr algn="r"/>
              <a:t>9</a:t>
            </a:fld>
            <a:endParaRPr lang="en-US" sz="1200">
              <a:solidFill>
                <a:schemeClr val="bg1">
                  <a:lumMod val="50000"/>
                </a:schemeClr>
              </a:solidFill>
              <a:latin typeface="Aptos" panose="020B0004020202020204" pitchFamily="34" charset="0"/>
            </a:endParaRPr>
          </a:p>
        </p:txBody>
      </p:sp>
    </p:spTree>
    <p:extLst>
      <p:ext uri="{BB962C8B-B14F-4D97-AF65-F5344CB8AC3E}">
        <p14:creationId xmlns:p14="http://schemas.microsoft.com/office/powerpoint/2010/main" val="426754222"/>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5287</TotalTime>
  <Words>4199</Words>
  <Application>Microsoft Office PowerPoint</Application>
  <PresentationFormat>Trình chiếu Trên màn hình (16:9)</PresentationFormat>
  <Paragraphs>426</Paragraphs>
  <Slides>39</Slides>
  <Notes>9</Notes>
  <HiddenSlides>0</HiddenSlides>
  <MMClips>1</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39</vt:i4>
      </vt:variant>
    </vt:vector>
  </HeadingPairs>
  <TitlesOfParts>
    <vt:vector size="48" baseType="lpstr">
      <vt:lpstr>Times New Roman</vt:lpstr>
      <vt:lpstr>Cambria Math</vt:lpstr>
      <vt:lpstr>Golos Text</vt:lpstr>
      <vt:lpstr>Bebas Neue</vt:lpstr>
      <vt:lpstr>Golos Text Medium</vt:lpstr>
      <vt:lpstr>Consolas</vt:lpstr>
      <vt:lpstr>Arial</vt:lpstr>
      <vt:lpstr>Aptos</vt:lpstr>
      <vt:lpstr>Artificial Intelligence by Slidesgo</vt:lpstr>
      <vt:lpstr>Algorithms for Inverse Reinforcement Learning</vt:lpstr>
      <vt:lpstr>01</vt:lpstr>
      <vt:lpstr>Overview of IRL</vt:lpstr>
      <vt:lpstr>What is IRL?</vt:lpstr>
      <vt:lpstr>Why is IRL needed?</vt:lpstr>
      <vt:lpstr>Inputs and Outputs</vt:lpstr>
      <vt:lpstr>Foundations of MDP</vt:lpstr>
      <vt:lpstr>Markov Decision Processes </vt:lpstr>
      <vt:lpstr>Markov Decision Processes </vt:lpstr>
      <vt:lpstr>Bellman Equations</vt:lpstr>
      <vt:lpstr>Bellman Optimality</vt:lpstr>
      <vt:lpstr>IRL Scenarios</vt:lpstr>
      <vt:lpstr>Finite State Spaces</vt:lpstr>
      <vt:lpstr>Finite State Spaces</vt:lpstr>
      <vt:lpstr>Finite State Spaces</vt:lpstr>
      <vt:lpstr>Finite State Spaces</vt:lpstr>
      <vt:lpstr>Large State Spaces</vt:lpstr>
      <vt:lpstr>Large State Spaces</vt:lpstr>
      <vt:lpstr>Large State Spaces</vt:lpstr>
      <vt:lpstr>Large State Spaces</vt:lpstr>
      <vt:lpstr>Large State Spaces</vt:lpstr>
      <vt:lpstr>Sampled Trajectories</vt:lpstr>
      <vt:lpstr>Experiment</vt:lpstr>
      <vt:lpstr>Environment</vt:lpstr>
      <vt:lpstr>Utility functions and classes</vt:lpstr>
      <vt:lpstr>Utility functions and classes</vt:lpstr>
      <vt:lpstr>Utility functions and classes</vt:lpstr>
      <vt:lpstr>Utility functions and classes</vt:lpstr>
      <vt:lpstr>Utility functions and classes</vt:lpstr>
      <vt:lpstr>Utility functions and classes</vt:lpstr>
      <vt:lpstr>Utility functions and classes</vt:lpstr>
      <vt:lpstr>Utility functions and classes</vt:lpstr>
      <vt:lpstr>Utility functions and classes</vt:lpstr>
      <vt:lpstr>Mapping between code and pseudocode</vt:lpstr>
      <vt:lpstr>Mapping between code and pseudocode</vt:lpstr>
      <vt:lpstr>Mapping between code and pseudocode</vt:lpstr>
      <vt:lpstr>Mapping between code and pseudocode</vt:lpstr>
      <vt:lpstr>Demo</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Object Localization with Deep Reinforcement Learning</dc:title>
  <dc:creator>Huy Hoàng</dc:creator>
  <cp:lastModifiedBy>Nguyễn Duy Hoàng</cp:lastModifiedBy>
  <cp:revision>75</cp:revision>
  <dcterms:modified xsi:type="dcterms:W3CDTF">2024-12-31T03:12:22Z</dcterms:modified>
</cp:coreProperties>
</file>